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7" r:id="rId3"/>
    <p:sldId id="259" r:id="rId4"/>
    <p:sldId id="260" r:id="rId5"/>
    <p:sldId id="261" r:id="rId6"/>
    <p:sldId id="262" r:id="rId7"/>
    <p:sldId id="263" r:id="rId8"/>
    <p:sldId id="264"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029" autoAdjust="0"/>
  </p:normalViewPr>
  <p:slideViewPr>
    <p:cSldViewPr>
      <p:cViewPr varScale="1">
        <p:scale>
          <a:sx n="110" d="100"/>
          <a:sy n="110" d="100"/>
        </p:scale>
        <p:origin x="-6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11.05.2014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11.05.2014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11.05.2014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11.05.2014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11.05.2014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11.05.2014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4000" cy="6858000"/>
          </a:xfrm>
          <a:blipFill>
            <a:blip r:embed="rId2"/>
            <a:tile tx="0" ty="0" sx="100000" sy="100000" flip="none" algn="tl"/>
          </a:blipFill>
        </p:spPr>
        <p:txBody>
          <a:bodyPr>
            <a:normAutofit/>
          </a:bodyPr>
          <a:lstStyle/>
          <a:p>
            <a:pPr marL="538163" indent="-342900">
              <a:tabLst>
                <a:tab pos="8523288" algn="l"/>
              </a:tabLst>
            </a:pPr>
            <a:r>
              <a:rPr lang="ru-RU" sz="4000" b="1" dirty="0" smtClean="0"/>
              <a:t>Лекция 20. </a:t>
            </a:r>
            <a:r>
              <a:rPr lang="ru-RU" sz="4000" b="1" dirty="0" smtClean="0"/>
              <a:t>Беседа Иисуса Христа </a:t>
            </a:r>
            <a:r>
              <a:rPr lang="ru-RU" sz="4000" b="1" dirty="0"/>
              <a:t>о Хлебе жизни </a:t>
            </a:r>
            <a:r>
              <a:rPr lang="ru-RU" sz="4000" b="1" dirty="0" smtClean="0"/>
              <a:t>(</a:t>
            </a:r>
            <a:r>
              <a:rPr lang="ru-RU" sz="4000" b="1" dirty="0"/>
              <a:t>Ин. 6, 22-71)</a:t>
            </a:r>
            <a:r>
              <a:rPr lang="ru-RU" sz="4000" b="1" dirty="0" smtClean="0"/>
              <a:t>. </a:t>
            </a:r>
            <a:r>
              <a:rPr lang="ru-RU" b="1" dirty="0"/>
              <a:t/>
            </a:r>
            <a:br>
              <a:rPr lang="ru-RU" b="1" dirty="0"/>
            </a:br>
            <a:endParaRPr lang="ru-RU" dirty="0"/>
          </a:p>
        </p:txBody>
      </p:sp>
    </p:spTree>
    <p:extLst>
      <p:ext uri="{BB962C8B-B14F-4D97-AF65-F5344CB8AC3E}">
        <p14:creationId xmlns:p14="http://schemas.microsoft.com/office/powerpoint/2010/main" val="1578446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dkUpDiag">
          <a:fgClr>
            <a:schemeClr val="accent1">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1187624" y="332656"/>
            <a:ext cx="6912768" cy="36004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2000" b="1" dirty="0">
                <a:solidFill>
                  <a:schemeClr val="tx1"/>
                </a:solidFill>
              </a:rPr>
              <a:t>Возвращение в </a:t>
            </a:r>
            <a:r>
              <a:rPr lang="ru-RU" sz="2000" b="1" dirty="0" err="1">
                <a:solidFill>
                  <a:schemeClr val="tx1"/>
                </a:solidFill>
              </a:rPr>
              <a:t>Капернаум</a:t>
            </a:r>
            <a:r>
              <a:rPr lang="ru-RU" sz="2000" b="1" dirty="0">
                <a:solidFill>
                  <a:schemeClr val="tx1"/>
                </a:solidFill>
              </a:rPr>
              <a:t> чудесно насыщенных в пустыне</a:t>
            </a:r>
            <a:endParaRPr lang="ru-RU" sz="2000" dirty="0">
              <a:solidFill>
                <a:schemeClr val="tx1"/>
              </a:solidFill>
            </a:endParaRPr>
          </a:p>
        </p:txBody>
      </p:sp>
      <p:sp>
        <p:nvSpPr>
          <p:cNvPr id="5" name="Прямоугольник 4"/>
          <p:cNvSpPr/>
          <p:nvPr/>
        </p:nvSpPr>
        <p:spPr>
          <a:xfrm>
            <a:off x="611560" y="1052736"/>
            <a:ext cx="7992888" cy="2520280"/>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r>
              <a:rPr lang="ru-RU" b="1" dirty="0">
                <a:solidFill>
                  <a:schemeClr val="tx1"/>
                </a:solidFill>
              </a:rPr>
              <a:t>22. На другой день </a:t>
            </a:r>
            <a:r>
              <a:rPr lang="ru-RU" b="1" dirty="0">
                <a:solidFill>
                  <a:srgbClr val="00B0F0"/>
                </a:solidFill>
              </a:rPr>
              <a:t>народ</a:t>
            </a:r>
            <a:r>
              <a:rPr lang="ru-RU" b="1" dirty="0">
                <a:solidFill>
                  <a:schemeClr val="tx1"/>
                </a:solidFill>
              </a:rPr>
              <a:t>, стоявший по ту сторону моря, </a:t>
            </a:r>
            <a:r>
              <a:rPr lang="ru-RU" b="1" dirty="0">
                <a:solidFill>
                  <a:srgbClr val="00B0F0"/>
                </a:solidFill>
              </a:rPr>
              <a:t>видел</a:t>
            </a:r>
            <a:r>
              <a:rPr lang="ru-RU" b="1" dirty="0">
                <a:solidFill>
                  <a:schemeClr val="tx1"/>
                </a:solidFill>
              </a:rPr>
              <a:t>, что там, кроме одной лодки, в которую вошли ученики Его, </a:t>
            </a:r>
            <a:r>
              <a:rPr lang="ru-RU" b="1" dirty="0">
                <a:solidFill>
                  <a:srgbClr val="00B0F0"/>
                </a:solidFill>
              </a:rPr>
              <a:t>иной не было</a:t>
            </a:r>
            <a:r>
              <a:rPr lang="ru-RU" b="1" dirty="0">
                <a:solidFill>
                  <a:schemeClr val="tx1"/>
                </a:solidFill>
              </a:rPr>
              <a:t>, и что Иисус не входил в лодку с учениками Своими, а отплыли одни ученики Его. </a:t>
            </a:r>
          </a:p>
          <a:p>
            <a:r>
              <a:rPr lang="ru-RU" b="1" dirty="0">
                <a:solidFill>
                  <a:schemeClr val="tx1"/>
                </a:solidFill>
              </a:rPr>
              <a:t>23. Между тем пришли из </a:t>
            </a:r>
            <a:r>
              <a:rPr lang="ru-RU" b="1" dirty="0" err="1">
                <a:solidFill>
                  <a:schemeClr val="tx1"/>
                </a:solidFill>
              </a:rPr>
              <a:t>Тивериады</a:t>
            </a:r>
            <a:r>
              <a:rPr lang="ru-RU" b="1" dirty="0">
                <a:solidFill>
                  <a:schemeClr val="tx1"/>
                </a:solidFill>
              </a:rPr>
              <a:t> другие лодки близко к тому месту, где ели хлеб по благословении Господнем. </a:t>
            </a:r>
          </a:p>
          <a:p>
            <a:r>
              <a:rPr lang="ru-RU" b="1" dirty="0">
                <a:solidFill>
                  <a:schemeClr val="tx1"/>
                </a:solidFill>
              </a:rPr>
              <a:t>24. Итак, когда народ увидел, что тут нет Иисуса, ни учеников Его, то вошли в лодки и приплыли в </a:t>
            </a:r>
            <a:r>
              <a:rPr lang="ru-RU" b="1" dirty="0" err="1">
                <a:solidFill>
                  <a:schemeClr val="tx1"/>
                </a:solidFill>
              </a:rPr>
              <a:t>Капернаум</a:t>
            </a:r>
            <a:r>
              <a:rPr lang="ru-RU" b="1" dirty="0">
                <a:solidFill>
                  <a:schemeClr val="tx1"/>
                </a:solidFill>
              </a:rPr>
              <a:t>, ища Иисуса. </a:t>
            </a:r>
            <a:endParaRPr lang="ru-RU" b="1" dirty="0" smtClean="0">
              <a:solidFill>
                <a:schemeClr val="tx1"/>
              </a:solidFill>
            </a:endParaRPr>
          </a:p>
          <a:p>
            <a:r>
              <a:rPr lang="ru-RU" b="1" dirty="0">
                <a:solidFill>
                  <a:schemeClr val="tx1"/>
                </a:solidFill>
              </a:rPr>
              <a:t>25. И, найдя Его на той стороне моря, сказали Ему: Равви! когда Ты сюда пришел</a:t>
            </a:r>
            <a:r>
              <a:rPr lang="ru-RU" b="1" dirty="0" smtClean="0">
                <a:solidFill>
                  <a:schemeClr val="tx1"/>
                </a:solidFill>
              </a:rPr>
              <a:t>?</a:t>
            </a:r>
            <a:endParaRPr lang="ru-RU" b="1" dirty="0">
              <a:solidFill>
                <a:schemeClr val="tx1"/>
              </a:solidFill>
            </a:endParaRPr>
          </a:p>
        </p:txBody>
      </p:sp>
      <p:sp>
        <p:nvSpPr>
          <p:cNvPr id="6" name="Скругленный прямоугольник 5"/>
          <p:cNvSpPr/>
          <p:nvPr/>
        </p:nvSpPr>
        <p:spPr>
          <a:xfrm>
            <a:off x="467544" y="4077072"/>
            <a:ext cx="8424936" cy="6480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i="1" dirty="0" err="1" smtClean="0">
                <a:solidFill>
                  <a:schemeClr val="tx1"/>
                </a:solidFill>
              </a:rPr>
              <a:t>Зигабен</a:t>
            </a:r>
            <a:r>
              <a:rPr lang="ru-RU" sz="1600" b="1" i="1" dirty="0">
                <a:solidFill>
                  <a:schemeClr val="tx1"/>
                </a:solidFill>
              </a:rPr>
              <a:t>: «Народом, стоявшим по ту сторону моря, называет тех, которые пришли, чтобы взять Иисуса Христа и сделать </a:t>
            </a:r>
            <a:r>
              <a:rPr lang="ru-RU" sz="1600" b="1" i="1" dirty="0" smtClean="0">
                <a:solidFill>
                  <a:schemeClr val="tx1"/>
                </a:solidFill>
              </a:rPr>
              <a:t>царем».</a:t>
            </a:r>
            <a:endParaRPr lang="ru-RU" sz="1600" b="1" i="1" dirty="0">
              <a:solidFill>
                <a:schemeClr val="tx1"/>
              </a:solidFill>
            </a:endParaRPr>
          </a:p>
        </p:txBody>
      </p:sp>
      <p:sp>
        <p:nvSpPr>
          <p:cNvPr id="7" name="Скругленный прямоугольник 6"/>
          <p:cNvSpPr/>
          <p:nvPr/>
        </p:nvSpPr>
        <p:spPr>
          <a:xfrm>
            <a:off x="467544" y="4941168"/>
            <a:ext cx="8424936" cy="151216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dirty="0" err="1" smtClean="0">
                <a:solidFill>
                  <a:schemeClr val="tx1"/>
                </a:solidFill>
              </a:rPr>
              <a:t>Свт</a:t>
            </a:r>
            <a:r>
              <a:rPr lang="ru-RU" sz="1600" b="1" dirty="0" smtClean="0">
                <a:solidFill>
                  <a:schemeClr val="tx1"/>
                </a:solidFill>
              </a:rPr>
              <a:t>. Иоанн Златоуст: </a:t>
            </a:r>
            <a:r>
              <a:rPr lang="ru-RU" sz="1600" b="1" i="1" dirty="0" smtClean="0">
                <a:solidFill>
                  <a:schemeClr val="tx1"/>
                </a:solidFill>
              </a:rPr>
              <a:t>«Для </a:t>
            </a:r>
            <a:r>
              <a:rPr lang="ru-RU" sz="1600" b="1" i="1" dirty="0">
                <a:solidFill>
                  <a:schemeClr val="tx1"/>
                </a:solidFill>
              </a:rPr>
              <a:t>чего же с такою </a:t>
            </a:r>
            <a:r>
              <a:rPr lang="ru-RU" sz="1600" b="1" i="1" dirty="0" err="1">
                <a:solidFill>
                  <a:schemeClr val="tx1"/>
                </a:solidFill>
              </a:rPr>
              <a:t>обстоятельностию</a:t>
            </a:r>
            <a:r>
              <a:rPr lang="ru-RU" sz="1600" b="1" i="1" dirty="0">
                <a:solidFill>
                  <a:schemeClr val="tx1"/>
                </a:solidFill>
              </a:rPr>
              <a:t> повествует Иоанн? Этим Он хочет показать нам </a:t>
            </a:r>
            <a:r>
              <a:rPr lang="ru-RU" sz="1600" b="1" i="1" dirty="0" smtClean="0">
                <a:solidFill>
                  <a:schemeClr val="tx1"/>
                </a:solidFill>
              </a:rPr>
              <a:t>что </a:t>
            </a:r>
            <a:r>
              <a:rPr lang="ru-RU" sz="1600" b="1" i="1" dirty="0">
                <a:solidFill>
                  <a:schemeClr val="tx1"/>
                </a:solidFill>
              </a:rPr>
              <a:t>Христос и народу, хотя не прямо, но косвенно, дал возможность уразуметь случившееся. Что другое, в самом деле, можно было подумать, кроме того, что Он перешел море, </a:t>
            </a:r>
            <a:r>
              <a:rPr lang="ru-RU" sz="1600" b="1" i="1" dirty="0" err="1">
                <a:solidFill>
                  <a:schemeClr val="tx1"/>
                </a:solidFill>
              </a:rPr>
              <a:t>пешешествуя</a:t>
            </a:r>
            <a:r>
              <a:rPr lang="ru-RU" sz="1600" b="1" i="1" dirty="0">
                <a:solidFill>
                  <a:schemeClr val="tx1"/>
                </a:solidFill>
              </a:rPr>
              <a:t> по </a:t>
            </a:r>
            <a:r>
              <a:rPr lang="ru-RU" sz="1600" b="1" i="1" dirty="0" smtClean="0">
                <a:solidFill>
                  <a:schemeClr val="tx1"/>
                </a:solidFill>
              </a:rPr>
              <a:t>нему. </a:t>
            </a:r>
            <a:r>
              <a:rPr lang="ru-RU" sz="1600" b="1" i="1" dirty="0">
                <a:solidFill>
                  <a:schemeClr val="tx1"/>
                </a:solidFill>
              </a:rPr>
              <a:t>Однако ж и после такого чуда они, пришедши, не спросили Его, как Он переправился, как прибыл, и не позаботились узнать о таком чуде; а что говорят? Равви, когда </a:t>
            </a:r>
            <a:r>
              <a:rPr lang="ru-RU" sz="1600" b="1" i="1" dirty="0" err="1">
                <a:solidFill>
                  <a:schemeClr val="tx1"/>
                </a:solidFill>
              </a:rPr>
              <a:t>зде</a:t>
            </a:r>
            <a:r>
              <a:rPr lang="ru-RU" sz="1600" b="1" i="1" dirty="0">
                <a:solidFill>
                  <a:schemeClr val="tx1"/>
                </a:solidFill>
              </a:rPr>
              <a:t> </a:t>
            </a:r>
            <a:r>
              <a:rPr lang="ru-RU" sz="1600" b="1" i="1" dirty="0" err="1" smtClean="0">
                <a:solidFill>
                  <a:schemeClr val="tx1"/>
                </a:solidFill>
              </a:rPr>
              <a:t>бысть</a:t>
            </a:r>
            <a:r>
              <a:rPr lang="ru-RU" sz="1600" b="1" i="1" dirty="0" smtClean="0">
                <a:solidFill>
                  <a:schemeClr val="tx1"/>
                </a:solidFill>
              </a:rPr>
              <a:t>?». </a:t>
            </a:r>
            <a:endParaRPr lang="ru-RU" sz="1600" b="1" i="1" dirty="0">
              <a:solidFill>
                <a:schemeClr val="tx1"/>
              </a:solidFill>
            </a:endParaRPr>
          </a:p>
        </p:txBody>
      </p:sp>
      <p:sp>
        <p:nvSpPr>
          <p:cNvPr id="8" name="Скругленный прямоугольник 7"/>
          <p:cNvSpPr/>
          <p:nvPr/>
        </p:nvSpPr>
        <p:spPr>
          <a:xfrm>
            <a:off x="467544" y="3933056"/>
            <a:ext cx="8424936" cy="136815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i="1" dirty="0" err="1" smtClean="0">
                <a:solidFill>
                  <a:schemeClr val="tx1"/>
                </a:solidFill>
              </a:rPr>
              <a:t>Блж</a:t>
            </a:r>
            <a:r>
              <a:rPr lang="ru-RU" sz="1600" b="1" i="1" dirty="0" smtClean="0">
                <a:solidFill>
                  <a:schemeClr val="tx1"/>
                </a:solidFill>
              </a:rPr>
              <a:t>. </a:t>
            </a:r>
            <a:r>
              <a:rPr lang="ru-RU" sz="1600" b="1" i="1" dirty="0" err="1" smtClean="0">
                <a:solidFill>
                  <a:schemeClr val="tx1"/>
                </a:solidFill>
              </a:rPr>
              <a:t>Феофилакт</a:t>
            </a:r>
            <a:r>
              <a:rPr lang="ru-RU" sz="1600" b="1" i="1" dirty="0" smtClean="0">
                <a:solidFill>
                  <a:schemeClr val="tx1"/>
                </a:solidFill>
              </a:rPr>
              <a:t>: «Нашедши </a:t>
            </a:r>
            <a:r>
              <a:rPr lang="ru-RU" sz="1600" b="1" i="1" dirty="0">
                <a:solidFill>
                  <a:schemeClr val="tx1"/>
                </a:solidFill>
              </a:rPr>
              <a:t>здесь Господа, народ не падает пред Ним, не хочет узнать, как Он пришел, не расспрашивает об этом чуде, но так небрежно говорит: когда ты пришел сюда? - Те, которые хотели нечаянно взять Его и сделать царем, когда нашли Его, не желают уже ничего подобного. Они не обращают внимания на чудо, но желают в другой раз насытиться, как и </a:t>
            </a:r>
            <a:r>
              <a:rPr lang="ru-RU" sz="1600" b="1" i="1" dirty="0" smtClean="0">
                <a:solidFill>
                  <a:schemeClr val="tx1"/>
                </a:solidFill>
              </a:rPr>
              <a:t>прежде».</a:t>
            </a:r>
            <a:endParaRPr lang="ru-RU" sz="1600" b="1" i="1" dirty="0">
              <a:solidFill>
                <a:schemeClr val="tx1"/>
              </a:solidFill>
            </a:endParaRPr>
          </a:p>
        </p:txBody>
      </p:sp>
      <p:sp>
        <p:nvSpPr>
          <p:cNvPr id="9" name="Скругленный прямоугольник 8"/>
          <p:cNvSpPr/>
          <p:nvPr/>
        </p:nvSpPr>
        <p:spPr>
          <a:xfrm>
            <a:off x="467544" y="5517232"/>
            <a:ext cx="8424936" cy="100811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dirty="0">
                <a:solidFill>
                  <a:schemeClr val="tx1"/>
                </a:solidFill>
              </a:rPr>
              <a:t>Лопухин</a:t>
            </a:r>
            <a:r>
              <a:rPr lang="ru-RU" sz="1600" b="1" i="1" dirty="0">
                <a:solidFill>
                  <a:schemeClr val="tx1"/>
                </a:solidFill>
              </a:rPr>
              <a:t>: </a:t>
            </a:r>
            <a:r>
              <a:rPr lang="ru-RU" sz="1600" b="1" i="1" dirty="0" smtClean="0">
                <a:solidFill>
                  <a:schemeClr val="tx1"/>
                </a:solidFill>
              </a:rPr>
              <a:t>«Равви</a:t>
            </a:r>
            <a:r>
              <a:rPr lang="ru-RU" sz="1600" b="1" i="1" dirty="0">
                <a:solidFill>
                  <a:schemeClr val="tx1"/>
                </a:solidFill>
              </a:rPr>
              <a:t>! когда Ты сюда пришел?», – народ выражает свою догадку, что прибытие Иисуса в </a:t>
            </a:r>
            <a:r>
              <a:rPr lang="ru-RU" sz="1600" b="1" i="1" dirty="0" err="1">
                <a:solidFill>
                  <a:schemeClr val="tx1"/>
                </a:solidFill>
              </a:rPr>
              <a:t>Kапернаум</a:t>
            </a:r>
            <a:r>
              <a:rPr lang="ru-RU" sz="1600" b="1" i="1" dirty="0">
                <a:solidFill>
                  <a:schemeClr val="tx1"/>
                </a:solidFill>
              </a:rPr>
              <a:t> не могло обойтись без чуда, так как пешком обойти по северо-западному берегу моря Иисус не мог бы так скоро, а лодки, на которой бы Ему можно было приплыть, не </a:t>
            </a:r>
            <a:r>
              <a:rPr lang="ru-RU" sz="1600" b="1" i="1" dirty="0" smtClean="0">
                <a:solidFill>
                  <a:schemeClr val="tx1"/>
                </a:solidFill>
              </a:rPr>
              <a:t>было».</a:t>
            </a:r>
            <a:endParaRPr lang="ru-RU" sz="1600" b="1" i="1" dirty="0">
              <a:solidFill>
                <a:schemeClr val="tx1"/>
              </a:solidFill>
            </a:endParaRPr>
          </a:p>
        </p:txBody>
      </p:sp>
    </p:spTree>
    <p:extLst>
      <p:ext uri="{BB962C8B-B14F-4D97-AF65-F5344CB8AC3E}">
        <p14:creationId xmlns:p14="http://schemas.microsoft.com/office/powerpoint/2010/main" val="404812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p:stCondLst>
                              <p:cond delay="500"/>
                            </p:stCondLst>
                            <p:childTnLst>
                              <p:par>
                                <p:cTn id="17" presetID="22" presetClass="entr" presetSubtype="4" fill="hold" grpId="0" nodeType="afterEffect">
                                  <p:stCondLst>
                                    <p:cond delay="50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par>
                          <p:cTn id="28" fill="hold">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down)">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8"/>
                                        </p:tgtEl>
                                      </p:cBhvr>
                                    </p:animEffect>
                                    <p:set>
                                      <p:cBhvr>
                                        <p:cTn id="41" dur="1" fill="hold">
                                          <p:stCondLst>
                                            <p:cond delay="499"/>
                                          </p:stCondLst>
                                        </p:cTn>
                                        <p:tgtEl>
                                          <p:spTgt spid="8"/>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9"/>
                                        </p:tgtEl>
                                      </p:cBhvr>
                                    </p:animEffect>
                                    <p:set>
                                      <p:cBhvr>
                                        <p:cTn id="44"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P spid="8" grpId="0" animBg="1"/>
      <p:bldP spid="8" grpId="1" animBg="1"/>
      <p:bldP spid="9" grpId="0" animBg="1"/>
      <p:bldP spid="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1907704" y="260648"/>
            <a:ext cx="5328592" cy="432048"/>
          </a:xfrm>
          <a:prstGeom prst="roundRect">
            <a:avLst/>
          </a:prstGeom>
          <a:blipFill>
            <a:blip r:embed="rId3"/>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tx1"/>
                </a:solidFill>
              </a:rPr>
              <a:t>Беседа Христа о Хлебе Небесном</a:t>
            </a:r>
            <a:endParaRPr lang="ru-RU" sz="2400" b="1" dirty="0">
              <a:solidFill>
                <a:schemeClr val="tx1"/>
              </a:solidFill>
            </a:endParaRPr>
          </a:p>
        </p:txBody>
      </p:sp>
      <p:pic>
        <p:nvPicPr>
          <p:cNvPr id="5" name="Picture 2" descr="F:\лекции по Н. З\11\Bread of Life.gif"/>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375756" y="816202"/>
            <a:ext cx="4392488" cy="59897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732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kUpDiag">
          <a:fgClr>
            <a:schemeClr val="accent5">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67544" y="1628801"/>
            <a:ext cx="8229600" cy="4176464"/>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360000" tIns="180000" rIns="360000" bIns="180000">
            <a:normAutofit fontScale="70000" lnSpcReduction="20000"/>
          </a:bodyPr>
          <a:lstStyle/>
          <a:p>
            <a:pPr marL="0" indent="0">
              <a:buNone/>
            </a:pPr>
            <a:r>
              <a:rPr lang="ru-RU" b="1" dirty="0"/>
              <a:t>Текст беседы делится на 4 части, заключающих в себе ответы на возникающие в ходе беседы мысли слушателей и дополняющие друг друга: </a:t>
            </a:r>
          </a:p>
          <a:p>
            <a:pPr marL="514350" indent="-514350">
              <a:buFont typeface="+mj-lt"/>
              <a:buAutoNum type="arabicParenR"/>
            </a:pPr>
            <a:r>
              <a:rPr lang="ru-RU" b="1" dirty="0" smtClean="0"/>
              <a:t>ст</a:t>
            </a:r>
            <a:r>
              <a:rPr lang="ru-RU" b="1" dirty="0"/>
              <a:t>. </a:t>
            </a:r>
            <a:r>
              <a:rPr lang="ru-RU" b="1" dirty="0" smtClean="0"/>
              <a:t>26 </a:t>
            </a:r>
            <a:r>
              <a:rPr lang="ru-RU" b="1" dirty="0"/>
              <a:t>- 34. Иисус Христос обещает ниспослать для всего мира Хлеб небесный.</a:t>
            </a:r>
          </a:p>
          <a:p>
            <a:pPr marL="514350" indent="-514350">
              <a:buFont typeface="+mj-lt"/>
              <a:buAutoNum type="arabicParenR"/>
            </a:pPr>
            <a:r>
              <a:rPr lang="ru-RU" b="1" dirty="0" smtClean="0"/>
              <a:t>ст</a:t>
            </a:r>
            <a:r>
              <a:rPr lang="ru-RU" b="1" dirty="0"/>
              <a:t>. 35 - </a:t>
            </a:r>
            <a:r>
              <a:rPr lang="ru-RU" b="1" dirty="0" smtClean="0"/>
              <a:t>50. </a:t>
            </a:r>
            <a:r>
              <a:rPr lang="ru-RU" b="1" dirty="0"/>
              <a:t>Утверждение и доказательство Иисуса, что Он Сам есть Хлеб жизни.</a:t>
            </a:r>
          </a:p>
          <a:p>
            <a:pPr marL="514350" indent="-514350">
              <a:buFont typeface="+mj-lt"/>
              <a:buAutoNum type="arabicParenR"/>
            </a:pPr>
            <a:r>
              <a:rPr lang="ru-RU" b="1" dirty="0" smtClean="0"/>
              <a:t>ст</a:t>
            </a:r>
            <a:r>
              <a:rPr lang="ru-RU" b="1" dirty="0"/>
              <a:t>. 51 - 59. Объяснение, что пища, которую Он даст </a:t>
            </a:r>
            <a:r>
              <a:rPr lang="ru-RU" b="1" dirty="0" smtClean="0"/>
              <a:t>есть </a:t>
            </a:r>
            <a:r>
              <a:rPr lang="ru-RU" b="1" dirty="0"/>
              <a:t>Его Плоть и Кровь.</a:t>
            </a:r>
          </a:p>
          <a:p>
            <a:pPr marL="514350" indent="-514350">
              <a:buFont typeface="+mj-lt"/>
              <a:buAutoNum type="arabicParenR"/>
            </a:pPr>
            <a:r>
              <a:rPr lang="ru-RU" b="1" dirty="0" smtClean="0"/>
              <a:t>ст</a:t>
            </a:r>
            <a:r>
              <a:rPr lang="ru-RU" b="1" dirty="0"/>
              <a:t>. 60 - 71. Описывается впечатление, произведенное беседой на учеников и дается дополнительное разъяснение для них по поводу </a:t>
            </a:r>
            <a:r>
              <a:rPr lang="ru-RU" b="1" dirty="0" smtClean="0"/>
              <a:t>учения</a:t>
            </a:r>
            <a:endParaRPr lang="ru-RU" b="1" dirty="0"/>
          </a:p>
        </p:txBody>
      </p:sp>
      <p:sp>
        <p:nvSpPr>
          <p:cNvPr id="4" name="Скругленный прямоугольник 3"/>
          <p:cNvSpPr/>
          <p:nvPr/>
        </p:nvSpPr>
        <p:spPr>
          <a:xfrm>
            <a:off x="827584" y="404664"/>
            <a:ext cx="7704856" cy="576064"/>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ru-RU" sz="3200" b="1" dirty="0" smtClean="0">
                <a:solidFill>
                  <a:schemeClr val="tx1"/>
                </a:solidFill>
              </a:rPr>
              <a:t>Композиция беседы о хлебе Небесном</a:t>
            </a:r>
            <a:endParaRPr lang="ru-RU" sz="3200" b="1" dirty="0">
              <a:solidFill>
                <a:schemeClr val="tx1"/>
              </a:solidFill>
            </a:endParaRPr>
          </a:p>
        </p:txBody>
      </p:sp>
    </p:spTree>
    <p:extLst>
      <p:ext uri="{BB962C8B-B14F-4D97-AF65-F5344CB8AC3E}">
        <p14:creationId xmlns:p14="http://schemas.microsoft.com/office/powerpoint/2010/main" val="32679513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dkUpDiag">
          <a:fgClr>
            <a:schemeClr val="accent5">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6" name="Скругленный прямоугольник 5"/>
          <p:cNvSpPr/>
          <p:nvPr/>
        </p:nvSpPr>
        <p:spPr>
          <a:xfrm>
            <a:off x="258772" y="5733256"/>
            <a:ext cx="8631741" cy="6480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rPr>
              <a:t>Блж</a:t>
            </a:r>
            <a:r>
              <a:rPr lang="ru-RU" sz="1600" b="1" dirty="0">
                <a:solidFill>
                  <a:schemeClr val="tx1"/>
                </a:solidFill>
              </a:rPr>
              <a:t>. </a:t>
            </a:r>
            <a:r>
              <a:rPr lang="ru-RU" sz="1600" b="1" dirty="0" err="1">
                <a:solidFill>
                  <a:schemeClr val="tx1"/>
                </a:solidFill>
              </a:rPr>
              <a:t>Феофилакт</a:t>
            </a:r>
            <a:r>
              <a:rPr lang="ru-RU" sz="1600" b="1" dirty="0" smtClean="0">
                <a:solidFill>
                  <a:schemeClr val="tx1"/>
                </a:solidFill>
              </a:rPr>
              <a:t>: </a:t>
            </a:r>
            <a:r>
              <a:rPr lang="ru-RU" sz="1600" b="1" i="1" dirty="0" smtClean="0">
                <a:solidFill>
                  <a:schemeClr val="tx1"/>
                </a:solidFill>
              </a:rPr>
              <a:t>«</a:t>
            </a:r>
            <a:r>
              <a:rPr lang="ru-RU" sz="1600" b="1" i="1" dirty="0" err="1" smtClean="0">
                <a:solidFill>
                  <a:schemeClr val="tx1"/>
                </a:solidFill>
              </a:rPr>
              <a:t>Пищею</a:t>
            </a:r>
            <a:r>
              <a:rPr lang="ru-RU" sz="1600" b="1" i="1" dirty="0" smtClean="0">
                <a:solidFill>
                  <a:schemeClr val="tx1"/>
                </a:solidFill>
              </a:rPr>
              <a:t> </a:t>
            </a:r>
            <a:r>
              <a:rPr lang="ru-RU" sz="1600" b="1" i="1" dirty="0">
                <a:solidFill>
                  <a:schemeClr val="tx1"/>
                </a:solidFill>
              </a:rPr>
              <a:t>пребывающею называет таинственное причастие Плоти Господней, которую Сам дает нам, </a:t>
            </a:r>
            <a:r>
              <a:rPr lang="ru-RU" sz="1600" b="1" i="1" dirty="0" err="1">
                <a:solidFill>
                  <a:schemeClr val="tx1"/>
                </a:solidFill>
              </a:rPr>
              <a:t>соделавшись</a:t>
            </a:r>
            <a:r>
              <a:rPr lang="ru-RU" sz="1600" b="1" i="1" dirty="0">
                <a:solidFill>
                  <a:schemeClr val="tx1"/>
                </a:solidFill>
              </a:rPr>
              <a:t> Сыном </a:t>
            </a:r>
            <a:r>
              <a:rPr lang="ru-RU" sz="1600" b="1" i="1" dirty="0" smtClean="0">
                <a:solidFill>
                  <a:schemeClr val="tx1"/>
                </a:solidFill>
              </a:rPr>
              <a:t>Человеческим».</a:t>
            </a:r>
            <a:endParaRPr lang="ru-RU" sz="1600" b="1" i="1" dirty="0">
              <a:solidFill>
                <a:schemeClr val="tx1"/>
              </a:solidFill>
            </a:endParaRPr>
          </a:p>
        </p:txBody>
      </p:sp>
      <p:sp>
        <p:nvSpPr>
          <p:cNvPr id="3" name="Объект 2"/>
          <p:cNvSpPr>
            <a:spLocks noGrp="1"/>
          </p:cNvSpPr>
          <p:nvPr>
            <p:ph idx="1"/>
          </p:nvPr>
        </p:nvSpPr>
        <p:spPr/>
        <p:txBody>
          <a:bodyPr/>
          <a:lstStyle/>
          <a:p>
            <a:endParaRPr lang="ru-RU" dirty="0"/>
          </a:p>
        </p:txBody>
      </p:sp>
      <p:sp>
        <p:nvSpPr>
          <p:cNvPr id="5" name="Скругленный прямоугольник 4"/>
          <p:cNvSpPr/>
          <p:nvPr/>
        </p:nvSpPr>
        <p:spPr>
          <a:xfrm>
            <a:off x="258771" y="5805264"/>
            <a:ext cx="8631741" cy="79208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600" b="1" i="1" dirty="0" err="1" smtClean="0">
                <a:solidFill>
                  <a:schemeClr val="tx1"/>
                </a:solidFill>
              </a:rPr>
              <a:t>Блж</a:t>
            </a:r>
            <a:r>
              <a:rPr lang="ru-RU" sz="1600" b="1" i="1" dirty="0" smtClean="0">
                <a:solidFill>
                  <a:schemeClr val="tx1"/>
                </a:solidFill>
              </a:rPr>
              <a:t>. </a:t>
            </a:r>
            <a:r>
              <a:rPr lang="ru-RU" sz="1600" b="1" i="1" dirty="0" err="1" smtClean="0">
                <a:solidFill>
                  <a:schemeClr val="tx1"/>
                </a:solidFill>
              </a:rPr>
              <a:t>Феофилакт</a:t>
            </a:r>
            <a:r>
              <a:rPr lang="ru-RU" sz="1600" b="1" i="1" dirty="0" smtClean="0">
                <a:solidFill>
                  <a:schemeClr val="tx1"/>
                </a:solidFill>
              </a:rPr>
              <a:t>: «положил </a:t>
            </a:r>
            <a:r>
              <a:rPr lang="ru-RU" sz="1600" b="1" i="1" dirty="0">
                <a:solidFill>
                  <a:schemeClr val="tx1"/>
                </a:solidFill>
              </a:rPr>
              <a:t>печать Свою», то есть показал, подтвердил, что Он есть Сын </a:t>
            </a:r>
            <a:r>
              <a:rPr lang="ru-RU" sz="1600" b="1" i="1" dirty="0" smtClean="0">
                <a:solidFill>
                  <a:schemeClr val="tx1"/>
                </a:solidFill>
              </a:rPr>
              <a:t>Его… </a:t>
            </a:r>
            <a:r>
              <a:rPr lang="ru-RU" sz="1600" b="1" i="1" dirty="0">
                <a:solidFill>
                  <a:schemeClr val="tx1"/>
                </a:solidFill>
              </a:rPr>
              <a:t>Так как Сын есть образ Отца, и печать, и отражение, то Он запечатлен Отцом, </a:t>
            </a:r>
            <a:r>
              <a:rPr lang="ru-RU" sz="1600" b="1" i="1" dirty="0" err="1">
                <a:solidFill>
                  <a:schemeClr val="tx1"/>
                </a:solidFill>
              </a:rPr>
              <a:t>поколику</a:t>
            </a:r>
            <a:r>
              <a:rPr lang="ru-RU" sz="1600" b="1" i="1" dirty="0">
                <a:solidFill>
                  <a:schemeClr val="tx1"/>
                </a:solidFill>
              </a:rPr>
              <a:t> есть Его образ и </a:t>
            </a:r>
            <a:r>
              <a:rPr lang="ru-RU" sz="1600" b="1" i="1" dirty="0" smtClean="0">
                <a:solidFill>
                  <a:schemeClr val="tx1"/>
                </a:solidFill>
              </a:rPr>
              <a:t>печать».</a:t>
            </a:r>
            <a:endParaRPr lang="ru-RU" sz="1600" b="1" i="1" dirty="0">
              <a:solidFill>
                <a:schemeClr val="tx1"/>
              </a:solidFill>
            </a:endParaRPr>
          </a:p>
        </p:txBody>
      </p:sp>
      <p:sp>
        <p:nvSpPr>
          <p:cNvPr id="2" name="Скругленный прямоугольник 1"/>
          <p:cNvSpPr/>
          <p:nvPr/>
        </p:nvSpPr>
        <p:spPr>
          <a:xfrm>
            <a:off x="1547664" y="116632"/>
            <a:ext cx="5904656" cy="36004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ru-RU" sz="2000" b="1" dirty="0" smtClean="0">
                <a:solidFill>
                  <a:schemeClr val="tx1"/>
                </a:solidFill>
              </a:rPr>
              <a:t>1) Обещание Христа ниспослать Хлеб небесный</a:t>
            </a:r>
            <a:endParaRPr lang="ru-RU" sz="2000" b="1" dirty="0">
              <a:solidFill>
                <a:schemeClr val="tx1"/>
              </a:solidFill>
            </a:endParaRPr>
          </a:p>
        </p:txBody>
      </p:sp>
      <p:sp>
        <p:nvSpPr>
          <p:cNvPr id="9" name="Прямоугольник 8"/>
          <p:cNvSpPr/>
          <p:nvPr/>
        </p:nvSpPr>
        <p:spPr>
          <a:xfrm>
            <a:off x="249553" y="692696"/>
            <a:ext cx="8640960" cy="273630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nSpc>
                <a:spcPct val="90000"/>
              </a:lnSpc>
            </a:pPr>
            <a:r>
              <a:rPr lang="ru-RU" sz="1500" b="1" dirty="0">
                <a:solidFill>
                  <a:schemeClr val="tx1"/>
                </a:solidFill>
              </a:rPr>
              <a:t>26. Иисус сказал им в ответ: истинно, истинно говорю вам: вы ищете Меня не потому, что видели чудеса, но потому, что ели хлеб и насытились.</a:t>
            </a:r>
          </a:p>
          <a:p>
            <a:pPr>
              <a:lnSpc>
                <a:spcPct val="90000"/>
              </a:lnSpc>
            </a:pPr>
            <a:r>
              <a:rPr lang="ru-RU" sz="1500" b="1" dirty="0">
                <a:solidFill>
                  <a:schemeClr val="tx1"/>
                </a:solidFill>
              </a:rPr>
              <a:t>27. Старайтесь не о пище тленной, но о пище, пребывающей в жизнь вечную, которую даст вам Сын Человеческий, ибо на Нем </a:t>
            </a:r>
            <a:r>
              <a:rPr lang="ru-RU" sz="1500" b="1" dirty="0">
                <a:solidFill>
                  <a:srgbClr val="7030A0"/>
                </a:solidFill>
              </a:rPr>
              <a:t>положил печать </a:t>
            </a:r>
            <a:r>
              <a:rPr lang="ru-RU" sz="1500" b="1" dirty="0">
                <a:solidFill>
                  <a:schemeClr val="tx1"/>
                </a:solidFill>
              </a:rPr>
              <a:t>Свою Отец, Бог.</a:t>
            </a:r>
          </a:p>
          <a:p>
            <a:pPr>
              <a:lnSpc>
                <a:spcPct val="90000"/>
              </a:lnSpc>
            </a:pPr>
            <a:r>
              <a:rPr lang="ru-RU" sz="1500" b="1" dirty="0">
                <a:solidFill>
                  <a:schemeClr val="tx1"/>
                </a:solidFill>
              </a:rPr>
              <a:t>28. Итак сказали Ему: что нам делать, чтобы творить дела Божии?</a:t>
            </a:r>
          </a:p>
          <a:p>
            <a:pPr>
              <a:lnSpc>
                <a:spcPct val="90000"/>
              </a:lnSpc>
            </a:pPr>
            <a:r>
              <a:rPr lang="ru-RU" sz="1500" b="1" dirty="0">
                <a:solidFill>
                  <a:schemeClr val="tx1"/>
                </a:solidFill>
              </a:rPr>
              <a:t>29. Иисус сказал им в ответ: вот дело Божие, чтобы вы </a:t>
            </a:r>
            <a:r>
              <a:rPr lang="ru-RU" sz="1500" b="1" dirty="0">
                <a:solidFill>
                  <a:srgbClr val="7030A0"/>
                </a:solidFill>
              </a:rPr>
              <a:t>веровали в Того, Кого Он послал</a:t>
            </a:r>
            <a:r>
              <a:rPr lang="ru-RU" sz="1500" b="1" dirty="0">
                <a:solidFill>
                  <a:schemeClr val="tx1"/>
                </a:solidFill>
              </a:rPr>
              <a:t>.</a:t>
            </a:r>
          </a:p>
          <a:p>
            <a:pPr>
              <a:lnSpc>
                <a:spcPct val="90000"/>
              </a:lnSpc>
            </a:pPr>
            <a:r>
              <a:rPr lang="ru-RU" sz="1500" b="1" dirty="0">
                <a:solidFill>
                  <a:schemeClr val="tx1"/>
                </a:solidFill>
              </a:rPr>
              <a:t>30. На это сказали Ему: какое же Ты дашь знамение, чтобы мы увидели и поверили Тебе? что Ты делаешь?</a:t>
            </a:r>
          </a:p>
          <a:p>
            <a:pPr>
              <a:lnSpc>
                <a:spcPct val="80000"/>
              </a:lnSpc>
            </a:pPr>
            <a:r>
              <a:rPr lang="ru-RU" sz="1500" b="1" dirty="0">
                <a:solidFill>
                  <a:schemeClr val="tx1"/>
                </a:solidFill>
              </a:rPr>
              <a:t>31. Отцы наши ели манну в пустыне, как написано: хлеб с неба дал им есть.</a:t>
            </a:r>
          </a:p>
          <a:p>
            <a:pPr>
              <a:lnSpc>
                <a:spcPct val="90000"/>
              </a:lnSpc>
            </a:pPr>
            <a:r>
              <a:rPr lang="ru-RU" sz="1500" b="1" dirty="0">
                <a:solidFill>
                  <a:schemeClr val="tx1"/>
                </a:solidFill>
              </a:rPr>
              <a:t>32. Иисус же сказал им: истинно, истинно говорю вам: не Моисей дал вам хлеб с неба, а Отец Мой дает вам </a:t>
            </a:r>
            <a:r>
              <a:rPr lang="ru-RU" sz="1500" b="1" dirty="0">
                <a:solidFill>
                  <a:srgbClr val="7030A0"/>
                </a:solidFill>
              </a:rPr>
              <a:t>истинный</a:t>
            </a:r>
            <a:r>
              <a:rPr lang="ru-RU" sz="1500" b="1" dirty="0">
                <a:solidFill>
                  <a:schemeClr val="tx1"/>
                </a:solidFill>
              </a:rPr>
              <a:t> хлеб с небес.</a:t>
            </a:r>
          </a:p>
          <a:p>
            <a:pPr>
              <a:lnSpc>
                <a:spcPct val="90000"/>
              </a:lnSpc>
            </a:pPr>
            <a:r>
              <a:rPr lang="ru-RU" sz="1500" b="1" dirty="0">
                <a:solidFill>
                  <a:schemeClr val="tx1"/>
                </a:solidFill>
              </a:rPr>
              <a:t>33. Ибо </a:t>
            </a:r>
            <a:r>
              <a:rPr lang="ru-RU" sz="1500" b="1" dirty="0">
                <a:solidFill>
                  <a:srgbClr val="7030A0"/>
                </a:solidFill>
              </a:rPr>
              <a:t>хлеб Божий</a:t>
            </a:r>
            <a:r>
              <a:rPr lang="ru-RU" sz="1500" b="1" dirty="0">
                <a:solidFill>
                  <a:schemeClr val="tx1"/>
                </a:solidFill>
              </a:rPr>
              <a:t> есть тот, который </a:t>
            </a:r>
            <a:r>
              <a:rPr lang="ru-RU" sz="1500" b="1" dirty="0">
                <a:solidFill>
                  <a:srgbClr val="7030A0"/>
                </a:solidFill>
              </a:rPr>
              <a:t>сходит с небес </a:t>
            </a:r>
            <a:r>
              <a:rPr lang="ru-RU" sz="1500" b="1" dirty="0">
                <a:solidFill>
                  <a:schemeClr val="tx1"/>
                </a:solidFill>
              </a:rPr>
              <a:t>и </a:t>
            </a:r>
            <a:r>
              <a:rPr lang="ru-RU" sz="1500" b="1" dirty="0">
                <a:solidFill>
                  <a:srgbClr val="7030A0"/>
                </a:solidFill>
              </a:rPr>
              <a:t>дает жизнь миру</a:t>
            </a:r>
            <a:r>
              <a:rPr lang="ru-RU" sz="1500" b="1" dirty="0">
                <a:solidFill>
                  <a:schemeClr val="tx1"/>
                </a:solidFill>
              </a:rPr>
              <a:t>.</a:t>
            </a:r>
          </a:p>
          <a:p>
            <a:pPr>
              <a:lnSpc>
                <a:spcPct val="90000"/>
              </a:lnSpc>
            </a:pPr>
            <a:r>
              <a:rPr lang="ru-RU" sz="1500" b="1" dirty="0">
                <a:solidFill>
                  <a:schemeClr val="tx1"/>
                </a:solidFill>
              </a:rPr>
              <a:t>34. На это сказали Ему: Господи! подавай нам всегда такой хлеб</a:t>
            </a:r>
            <a:r>
              <a:rPr lang="ru-RU" sz="1500" b="1" dirty="0" smtClean="0">
                <a:solidFill>
                  <a:schemeClr val="tx1"/>
                </a:solidFill>
              </a:rPr>
              <a:t>.</a:t>
            </a:r>
            <a:endParaRPr lang="ru-RU" sz="1500" dirty="0"/>
          </a:p>
        </p:txBody>
      </p:sp>
      <p:sp>
        <p:nvSpPr>
          <p:cNvPr id="10" name="Скругленный прямоугольник 9"/>
          <p:cNvSpPr/>
          <p:nvPr/>
        </p:nvSpPr>
        <p:spPr>
          <a:xfrm>
            <a:off x="249554" y="3645024"/>
            <a:ext cx="8640960" cy="12961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Свт</a:t>
            </a:r>
            <a:r>
              <a:rPr lang="ru-RU" sz="1600" b="1" dirty="0" smtClean="0">
                <a:solidFill>
                  <a:schemeClr val="tx1"/>
                </a:solidFill>
              </a:rPr>
              <a:t> Иоанн Златоуст: </a:t>
            </a:r>
            <a:r>
              <a:rPr lang="ru-RU" sz="1600" b="1" i="1" dirty="0" smtClean="0">
                <a:solidFill>
                  <a:schemeClr val="tx1"/>
                </a:solidFill>
              </a:rPr>
              <a:t>«Поражает </a:t>
            </a:r>
            <a:r>
              <a:rPr lang="ru-RU" sz="1600" b="1" i="1" dirty="0">
                <a:solidFill>
                  <a:schemeClr val="tx1"/>
                </a:solidFill>
              </a:rPr>
              <a:t>словом и обличает, но не жестоко и сильно, а с большим снисхождением. Не сказал: о, сластолюбцы и чревоугодники! Я совершил столько чудес, но вы никогда не последовали за Мной, и не подивились совершенному; но – с некоторою </a:t>
            </a:r>
            <a:r>
              <a:rPr lang="ru-RU" sz="1600" b="1" i="1" dirty="0" err="1">
                <a:solidFill>
                  <a:schemeClr val="tx1"/>
                </a:solidFill>
              </a:rPr>
              <a:t>кротостию</a:t>
            </a:r>
            <a:r>
              <a:rPr lang="ru-RU" sz="1600" b="1" i="1" dirty="0">
                <a:solidFill>
                  <a:schemeClr val="tx1"/>
                </a:solidFill>
              </a:rPr>
              <a:t> и </a:t>
            </a:r>
            <a:r>
              <a:rPr lang="ru-RU" sz="1600" b="1" i="1" dirty="0" smtClean="0">
                <a:solidFill>
                  <a:schemeClr val="tx1"/>
                </a:solidFill>
              </a:rPr>
              <a:t>спокойствием… </a:t>
            </a:r>
            <a:r>
              <a:rPr lang="ru-RU" sz="1600" b="1" i="1" dirty="0">
                <a:solidFill>
                  <a:schemeClr val="tx1"/>
                </a:solidFill>
              </a:rPr>
              <a:t>Он как бы так </a:t>
            </a:r>
            <a:r>
              <a:rPr lang="ru-RU" sz="1600" b="1" i="1" dirty="0" smtClean="0">
                <a:solidFill>
                  <a:schemeClr val="tx1"/>
                </a:solidFill>
              </a:rPr>
              <a:t>говорит: </a:t>
            </a:r>
            <a:r>
              <a:rPr lang="ru-RU" sz="1600" b="1" i="1" dirty="0">
                <a:solidFill>
                  <a:schemeClr val="tx1"/>
                </a:solidFill>
              </a:rPr>
              <a:t>не чудо над хлебами поразило вас, а то, что вы </a:t>
            </a:r>
            <a:r>
              <a:rPr lang="ru-RU" sz="1600" b="1" i="1" dirty="0" smtClean="0">
                <a:solidFill>
                  <a:schemeClr val="tx1"/>
                </a:solidFill>
              </a:rPr>
              <a:t>насытились».</a:t>
            </a:r>
            <a:endParaRPr lang="ru-RU" sz="1600" b="1" i="1" dirty="0">
              <a:solidFill>
                <a:schemeClr val="tx1"/>
              </a:solidFill>
            </a:endParaRPr>
          </a:p>
        </p:txBody>
      </p:sp>
      <p:sp>
        <p:nvSpPr>
          <p:cNvPr id="11" name="Скругленный прямоугольник 10"/>
          <p:cNvSpPr/>
          <p:nvPr/>
        </p:nvSpPr>
        <p:spPr>
          <a:xfrm>
            <a:off x="249553" y="3717032"/>
            <a:ext cx="8640960" cy="1516291"/>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rPr>
              <a:t>Свт</a:t>
            </a:r>
            <a:r>
              <a:rPr lang="ru-RU" sz="1600" b="1" dirty="0">
                <a:solidFill>
                  <a:schemeClr val="tx1"/>
                </a:solidFill>
              </a:rPr>
              <a:t> Иоанн Златоуст</a:t>
            </a:r>
            <a:r>
              <a:rPr lang="ru-RU" sz="1600" b="1" dirty="0" smtClean="0">
                <a:solidFill>
                  <a:schemeClr val="tx1"/>
                </a:solidFill>
              </a:rPr>
              <a:t>: </a:t>
            </a:r>
            <a:r>
              <a:rPr lang="ru-RU" sz="1600" b="1" i="1" dirty="0" smtClean="0">
                <a:solidFill>
                  <a:schemeClr val="tx1"/>
                </a:solidFill>
              </a:rPr>
              <a:t>«Христос </a:t>
            </a:r>
            <a:r>
              <a:rPr lang="ru-RU" sz="1600" b="1" i="1" dirty="0">
                <a:solidFill>
                  <a:schemeClr val="tx1"/>
                </a:solidFill>
              </a:rPr>
              <a:t>не останавливается на обличении, а присоединяет к нему и наставление, говоря: не заботьтесь нисколько об этой пище, но – о той, духовной… Я напитал ваши тела, говорит Он, чтобы вы отселе искали пищи другой, пребывающей, питающей душу; а вы опять бежите к пище земной. Значит, вы не понимаете, что Я веду вас не к этой несовершенной пище, а к той, сообщающей не временную жизнь, но вечную, питающей не тело, но </a:t>
            </a:r>
            <a:r>
              <a:rPr lang="ru-RU" sz="1600" b="1" i="1" dirty="0" smtClean="0">
                <a:solidFill>
                  <a:schemeClr val="tx1"/>
                </a:solidFill>
              </a:rPr>
              <a:t>душу». </a:t>
            </a:r>
            <a:endParaRPr lang="ru-RU" sz="1600" b="1" i="1" dirty="0">
              <a:solidFill>
                <a:schemeClr val="tx1"/>
              </a:solidFill>
            </a:endParaRPr>
          </a:p>
        </p:txBody>
      </p:sp>
      <p:sp>
        <p:nvSpPr>
          <p:cNvPr id="12" name="Скругленный прямоугольник 11"/>
          <p:cNvSpPr/>
          <p:nvPr/>
        </p:nvSpPr>
        <p:spPr>
          <a:xfrm>
            <a:off x="249554" y="5153069"/>
            <a:ext cx="8640960" cy="580187"/>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«Он </a:t>
            </a:r>
            <a:r>
              <a:rPr lang="ru-RU" sz="1600" b="1" i="1" dirty="0">
                <a:solidFill>
                  <a:schemeClr val="tx1"/>
                </a:solidFill>
              </a:rPr>
              <a:t>обличает их с желанием исправить и чрез открытие тайн сердца их привести их к большей </a:t>
            </a:r>
            <a:r>
              <a:rPr lang="ru-RU" sz="1600" b="1" i="1" dirty="0" smtClean="0">
                <a:solidFill>
                  <a:schemeClr val="tx1"/>
                </a:solidFill>
              </a:rPr>
              <a:t>вере».</a:t>
            </a:r>
            <a:endParaRPr lang="ru-RU" sz="1600" b="1" i="1" dirty="0">
              <a:solidFill>
                <a:schemeClr val="tx1"/>
              </a:solidFill>
            </a:endParaRPr>
          </a:p>
        </p:txBody>
      </p:sp>
      <p:sp>
        <p:nvSpPr>
          <p:cNvPr id="13" name="Скругленный прямоугольник 12"/>
          <p:cNvSpPr/>
          <p:nvPr/>
        </p:nvSpPr>
        <p:spPr>
          <a:xfrm>
            <a:off x="258772" y="3861048"/>
            <a:ext cx="8631742" cy="158211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Свт</a:t>
            </a:r>
            <a:r>
              <a:rPr lang="ru-RU" sz="1600" b="1" dirty="0" smtClean="0">
                <a:solidFill>
                  <a:schemeClr val="tx1"/>
                </a:solidFill>
              </a:rPr>
              <a:t>. Иоанн Златоуст: </a:t>
            </a:r>
            <a:r>
              <a:rPr lang="ru-RU" sz="1600" b="1" i="1" dirty="0" smtClean="0">
                <a:solidFill>
                  <a:schemeClr val="tx1"/>
                </a:solidFill>
              </a:rPr>
              <a:t>«сего </a:t>
            </a:r>
            <a:r>
              <a:rPr lang="ru-RU" sz="1600" b="1" i="1" dirty="0" err="1">
                <a:solidFill>
                  <a:schemeClr val="tx1"/>
                </a:solidFill>
              </a:rPr>
              <a:t>бо</a:t>
            </a:r>
            <a:r>
              <a:rPr lang="ru-RU" sz="1600" b="1" i="1" dirty="0">
                <a:solidFill>
                  <a:schemeClr val="tx1"/>
                </a:solidFill>
              </a:rPr>
              <a:t> Отец знамена Бог, то есть послал с тем, чтобы Он принес вам эту </a:t>
            </a:r>
            <a:r>
              <a:rPr lang="ru-RU" sz="1600" b="1" i="1" dirty="0" smtClean="0">
                <a:solidFill>
                  <a:schemeClr val="tx1"/>
                </a:solidFill>
              </a:rPr>
              <a:t>пищу. </a:t>
            </a:r>
            <a:r>
              <a:rPr lang="ru-RU" sz="1600" b="1" i="1" dirty="0">
                <a:solidFill>
                  <a:schemeClr val="tx1"/>
                </a:solidFill>
              </a:rPr>
              <a:t>Впрочем, это изречение допускает и другое толкование, потому что Христос говорит и в другом месте: кто слушает Мои слова, сего знамена Отец, яко Бог истинен есть </a:t>
            </a:r>
            <a:r>
              <a:rPr lang="ru-RU" sz="1600" b="1" i="1" dirty="0" smtClean="0">
                <a:solidFill>
                  <a:schemeClr val="tx1"/>
                </a:solidFill>
              </a:rPr>
              <a:t>(Ин. 3</a:t>
            </a:r>
            <a:r>
              <a:rPr lang="ru-RU" sz="1600" b="1" i="1" dirty="0">
                <a:solidFill>
                  <a:schemeClr val="tx1"/>
                </a:solidFill>
              </a:rPr>
              <a:t>, 33), то есть показал очевидно. Это же, мне кажется, и здесь означает вышеприведенное изречение. В самом деле, знамена Отец значит не другое что, как – показал, открыл Своим </a:t>
            </a:r>
            <a:r>
              <a:rPr lang="ru-RU" sz="1600" b="1" i="1" dirty="0" smtClean="0">
                <a:solidFill>
                  <a:schemeClr val="tx1"/>
                </a:solidFill>
              </a:rPr>
              <a:t>свидетельством».</a:t>
            </a:r>
            <a:endParaRPr lang="ru-RU" sz="1600" b="1" i="1" dirty="0">
              <a:solidFill>
                <a:schemeClr val="tx1"/>
              </a:solidFill>
            </a:endParaRPr>
          </a:p>
        </p:txBody>
      </p:sp>
      <p:sp>
        <p:nvSpPr>
          <p:cNvPr id="14" name="Скругленный прямоугольник 13"/>
          <p:cNvSpPr/>
          <p:nvPr/>
        </p:nvSpPr>
        <p:spPr>
          <a:xfrm>
            <a:off x="258772" y="3717032"/>
            <a:ext cx="8631740" cy="158417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36000" rIns="36000" rtlCol="0" anchor="ctr"/>
          <a:lstStyle/>
          <a:p>
            <a:pPr algn="ctr"/>
            <a:r>
              <a:rPr lang="ru-RU" sz="1600" b="1" dirty="0" err="1" smtClean="0">
                <a:solidFill>
                  <a:schemeClr val="tx1"/>
                </a:solidFill>
              </a:rPr>
              <a:t>Свт</a:t>
            </a:r>
            <a:r>
              <a:rPr lang="ru-RU" sz="1600" b="1" dirty="0" smtClean="0">
                <a:solidFill>
                  <a:schemeClr val="tx1"/>
                </a:solidFill>
              </a:rPr>
              <a:t>. Иоанн: </a:t>
            </a:r>
            <a:r>
              <a:rPr lang="ru-RU" sz="1600" b="1" i="1" dirty="0" smtClean="0">
                <a:solidFill>
                  <a:schemeClr val="tx1"/>
                </a:solidFill>
              </a:rPr>
              <a:t>«Нет </a:t>
            </a:r>
            <a:r>
              <a:rPr lang="ru-RU" sz="1600" b="1" i="1" dirty="0">
                <a:solidFill>
                  <a:schemeClr val="tx1"/>
                </a:solidFill>
              </a:rPr>
              <a:t>ничего хуже, ничего постыднее чревоугодия. Оно делает ум тупым; оно делает душу плотскою; оно ослепляет и не позволяет видеть. Вот смотри: это случилось и с </a:t>
            </a:r>
            <a:r>
              <a:rPr lang="ru-RU" sz="1600" b="1" i="1" dirty="0" smtClean="0">
                <a:solidFill>
                  <a:schemeClr val="tx1"/>
                </a:solidFill>
              </a:rPr>
              <a:t>иудеями</a:t>
            </a:r>
            <a:r>
              <a:rPr lang="ru-RU" sz="1600" b="1" i="1" dirty="0">
                <a:solidFill>
                  <a:schemeClr val="tx1"/>
                </a:solidFill>
              </a:rPr>
              <a:t>… Христос поразил </a:t>
            </a:r>
            <a:r>
              <a:rPr lang="ru-RU" sz="1600" b="1" i="1" dirty="0" smtClean="0">
                <a:solidFill>
                  <a:schemeClr val="tx1"/>
                </a:solidFill>
              </a:rPr>
              <a:t>обличением, </a:t>
            </a:r>
            <a:r>
              <a:rPr lang="ru-RU" sz="1600" b="1" i="1" dirty="0">
                <a:solidFill>
                  <a:schemeClr val="tx1"/>
                </a:solidFill>
              </a:rPr>
              <a:t>показал, какой должно искать пищи. Что же они? Как бы не слыхав ничего, говорят: что сотворим, да делаем дела Божия? Сказали же это (как показывают последующие обстоятельства) не с тем, чтобы узнать и исполнить, но чтобы расположить Его опять дать им пищу и насытить </a:t>
            </a:r>
            <a:r>
              <a:rPr lang="ru-RU" sz="1600" b="1" i="1" dirty="0" smtClean="0">
                <a:solidFill>
                  <a:schemeClr val="tx1"/>
                </a:solidFill>
              </a:rPr>
              <a:t>их».</a:t>
            </a:r>
            <a:endParaRPr lang="ru-RU" sz="1600" b="1" i="1" dirty="0">
              <a:solidFill>
                <a:schemeClr val="tx1"/>
              </a:solidFill>
            </a:endParaRPr>
          </a:p>
        </p:txBody>
      </p:sp>
      <p:sp>
        <p:nvSpPr>
          <p:cNvPr id="15" name="Скругленный прямоугольник 14"/>
          <p:cNvSpPr/>
          <p:nvPr/>
        </p:nvSpPr>
        <p:spPr>
          <a:xfrm>
            <a:off x="258772" y="5443162"/>
            <a:ext cx="8631740" cy="115419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«дело </a:t>
            </a:r>
            <a:r>
              <a:rPr lang="ru-RU" sz="1600" b="1" i="1" dirty="0">
                <a:solidFill>
                  <a:schemeClr val="tx1"/>
                </a:solidFill>
              </a:rPr>
              <a:t>Божие состоит в том, чтобы веровать в Того, Кого Он послал. Вера в Него есть дело поистине священное, и совершенное, и святящее имеющих оную; ибо основательная вера руководит ко всякому доброму делу, а добрая деятельность сохраняет веру; и как дела без веры мертвы, так и вера без дел мертва (</a:t>
            </a:r>
            <a:r>
              <a:rPr lang="ru-RU" sz="1600" b="1" i="1" dirty="0" err="1">
                <a:solidFill>
                  <a:schemeClr val="tx1"/>
                </a:solidFill>
              </a:rPr>
              <a:t>Иак</a:t>
            </a:r>
            <a:r>
              <a:rPr lang="ru-RU" sz="1600" b="1" i="1" dirty="0">
                <a:solidFill>
                  <a:schemeClr val="tx1"/>
                </a:solidFill>
              </a:rPr>
              <a:t>. 2, 17. 26</a:t>
            </a:r>
            <a:r>
              <a:rPr lang="ru-RU" sz="1600" b="1" i="1" dirty="0" smtClean="0">
                <a:solidFill>
                  <a:schemeClr val="tx1"/>
                </a:solidFill>
              </a:rPr>
              <a:t>)».</a:t>
            </a:r>
            <a:endParaRPr lang="ru-RU" sz="1600" b="1" i="1" dirty="0">
              <a:solidFill>
                <a:schemeClr val="tx1"/>
              </a:solidFill>
            </a:endParaRPr>
          </a:p>
        </p:txBody>
      </p:sp>
      <p:sp>
        <p:nvSpPr>
          <p:cNvPr id="16" name="Скругленный прямоугольник 15"/>
          <p:cNvSpPr/>
          <p:nvPr/>
        </p:nvSpPr>
        <p:spPr>
          <a:xfrm>
            <a:off x="258772" y="3645024"/>
            <a:ext cx="8631742" cy="172819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600" b="1" dirty="0" err="1" smtClean="0">
                <a:solidFill>
                  <a:schemeClr val="tx1"/>
                </a:solidFill>
              </a:rPr>
              <a:t>Свт</a:t>
            </a:r>
            <a:r>
              <a:rPr lang="ru-RU" sz="1600" b="1" dirty="0" smtClean="0">
                <a:solidFill>
                  <a:schemeClr val="tx1"/>
                </a:solidFill>
              </a:rPr>
              <a:t>. </a:t>
            </a:r>
            <a:r>
              <a:rPr lang="ru-RU" sz="1600" b="1" dirty="0">
                <a:solidFill>
                  <a:schemeClr val="tx1"/>
                </a:solidFill>
              </a:rPr>
              <a:t>Иоанн: </a:t>
            </a:r>
            <a:r>
              <a:rPr lang="ru-RU" sz="1600" b="1" i="1" dirty="0">
                <a:solidFill>
                  <a:schemeClr val="tx1"/>
                </a:solidFill>
              </a:rPr>
              <a:t>«Ничего нет бесчувственнее, ничего бессмысленнее этих слов. Тогда как чудо было еще пред их глазами, они говорили так, как будто еще не сделано ни одного чуда: кое Ты </a:t>
            </a:r>
            <a:r>
              <a:rPr lang="ru-RU" sz="1600" b="1" i="1" dirty="0" err="1">
                <a:solidFill>
                  <a:schemeClr val="tx1"/>
                </a:solidFill>
              </a:rPr>
              <a:t>твориши</a:t>
            </a:r>
            <a:r>
              <a:rPr lang="ru-RU" sz="1600" b="1" i="1" dirty="0">
                <a:solidFill>
                  <a:schemeClr val="tx1"/>
                </a:solidFill>
              </a:rPr>
              <a:t> знамение</a:t>
            </a:r>
            <a:r>
              <a:rPr lang="ru-RU" sz="1600" b="1" i="1" dirty="0" smtClean="0">
                <a:solidFill>
                  <a:schemeClr val="tx1"/>
                </a:solidFill>
              </a:rPr>
              <a:t>? </a:t>
            </a:r>
            <a:r>
              <a:rPr lang="ru-RU" sz="1600" b="1" i="1" dirty="0">
                <a:solidFill>
                  <a:schemeClr val="tx1"/>
                </a:solidFill>
              </a:rPr>
              <a:t>И, сказав это, не предоставляют Ему на произвол выбор чуда, но хотят поставить Его в необходимость совершить не другое какое-либо чудо, а именно такое, какое было при их предках. Потому-то и говорят: отцы наши </a:t>
            </a:r>
            <a:r>
              <a:rPr lang="ru-RU" sz="1600" b="1" i="1" dirty="0" err="1">
                <a:solidFill>
                  <a:schemeClr val="tx1"/>
                </a:solidFill>
              </a:rPr>
              <a:t>ядоша</a:t>
            </a:r>
            <a:r>
              <a:rPr lang="ru-RU" sz="1600" b="1" i="1" dirty="0">
                <a:solidFill>
                  <a:schemeClr val="tx1"/>
                </a:solidFill>
              </a:rPr>
              <a:t> манну в пустыни, думая тем подстрекнуть Его совершить такое чудо, которое могло бы напитать их </a:t>
            </a:r>
            <a:r>
              <a:rPr lang="ru-RU" sz="1600" b="1" i="1" dirty="0" smtClean="0">
                <a:solidFill>
                  <a:schemeClr val="tx1"/>
                </a:solidFill>
              </a:rPr>
              <a:t>телесно».</a:t>
            </a:r>
            <a:endParaRPr lang="ru-RU" sz="1600" b="1" i="1" dirty="0">
              <a:solidFill>
                <a:schemeClr val="tx1"/>
              </a:solidFill>
            </a:endParaRPr>
          </a:p>
        </p:txBody>
      </p:sp>
      <p:sp>
        <p:nvSpPr>
          <p:cNvPr id="7" name="Скругленный прямоугольник 6"/>
          <p:cNvSpPr/>
          <p:nvPr/>
        </p:nvSpPr>
        <p:spPr>
          <a:xfrm>
            <a:off x="251520" y="5733256"/>
            <a:ext cx="8638994" cy="72008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rPr>
              <a:t>Блж</a:t>
            </a:r>
            <a:r>
              <a:rPr lang="ru-RU" sz="1600" b="1" dirty="0">
                <a:solidFill>
                  <a:schemeClr val="tx1"/>
                </a:solidFill>
              </a:rPr>
              <a:t>. </a:t>
            </a:r>
            <a:r>
              <a:rPr lang="ru-RU" sz="1600" b="1" dirty="0" err="1">
                <a:solidFill>
                  <a:schemeClr val="tx1"/>
                </a:solidFill>
              </a:rPr>
              <a:t>Феофилакт</a:t>
            </a:r>
            <a:r>
              <a:rPr lang="ru-RU" sz="1600" b="1" dirty="0" smtClean="0">
                <a:solidFill>
                  <a:schemeClr val="tx1"/>
                </a:solidFill>
              </a:rPr>
              <a:t>: </a:t>
            </a:r>
            <a:r>
              <a:rPr lang="ru-RU" sz="1600" b="1" i="1" dirty="0" smtClean="0">
                <a:solidFill>
                  <a:schemeClr val="tx1"/>
                </a:solidFill>
              </a:rPr>
              <a:t>«</a:t>
            </a:r>
            <a:r>
              <a:rPr lang="ru-RU" sz="1600" b="1" i="1" dirty="0"/>
              <a:t>Они просят знамения как рабы </a:t>
            </a:r>
            <a:r>
              <a:rPr lang="ru-RU" sz="1600" b="1" i="1" dirty="0" smtClean="0"/>
              <a:t>чрева… </a:t>
            </a:r>
            <a:r>
              <a:rPr lang="ru-RU" sz="1600" b="1" i="1" dirty="0" smtClean="0">
                <a:solidFill>
                  <a:schemeClr val="tx1"/>
                </a:solidFill>
              </a:rPr>
              <a:t>Желая </a:t>
            </a:r>
            <a:r>
              <a:rPr lang="ru-RU" sz="1600" b="1" i="1" dirty="0">
                <a:solidFill>
                  <a:schemeClr val="tx1"/>
                </a:solidFill>
              </a:rPr>
              <a:t>возбудить Его совершить такое чудо, которое бы могло напитать их плоть, они напоминают о манне по крайнему </a:t>
            </a:r>
            <a:r>
              <a:rPr lang="ru-RU" sz="1600" b="1" i="1" dirty="0" smtClean="0">
                <a:solidFill>
                  <a:schemeClr val="tx1"/>
                </a:solidFill>
              </a:rPr>
              <a:t>чревоугодию».</a:t>
            </a:r>
            <a:endParaRPr lang="ru-RU" sz="1600" b="1" i="1" dirty="0">
              <a:solidFill>
                <a:schemeClr val="tx1"/>
              </a:solidFill>
            </a:endParaRPr>
          </a:p>
        </p:txBody>
      </p:sp>
      <p:sp>
        <p:nvSpPr>
          <p:cNvPr id="8" name="Скругленный прямоугольник 7"/>
          <p:cNvSpPr/>
          <p:nvPr/>
        </p:nvSpPr>
        <p:spPr>
          <a:xfrm>
            <a:off x="251520" y="3645024"/>
            <a:ext cx="8638992" cy="295232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i="1" dirty="0" smtClean="0">
                <a:solidFill>
                  <a:schemeClr val="tx1"/>
                </a:solidFill>
              </a:rPr>
              <a:t>: «Не </a:t>
            </a:r>
            <a:r>
              <a:rPr lang="ru-RU" sz="1500" b="1" i="1" dirty="0">
                <a:solidFill>
                  <a:schemeClr val="tx1"/>
                </a:solidFill>
              </a:rPr>
              <a:t>Моисей дал вам хлеб сей, то есть Моисей не дал вам хлеба истинного, но все бывшее тогда служило образом того, что совершается ныне. Так, Моисей представлял образ Бога, истинного Вождя мысленных израильтян, а хлеб оный </a:t>
            </a:r>
            <a:r>
              <a:rPr lang="ru-RU" sz="1500" b="1" i="1" dirty="0" err="1">
                <a:solidFill>
                  <a:schemeClr val="tx1"/>
                </a:solidFill>
              </a:rPr>
              <a:t>прообразовал</a:t>
            </a:r>
            <a:r>
              <a:rPr lang="ru-RU" sz="1500" b="1" i="1" dirty="0">
                <a:solidFill>
                  <a:schemeClr val="tx1"/>
                </a:solidFill>
              </a:rPr>
              <a:t> Меня, Который </a:t>
            </a:r>
            <a:r>
              <a:rPr lang="ru-RU" sz="1500" b="1" i="1" dirty="0" err="1">
                <a:solidFill>
                  <a:schemeClr val="tx1"/>
                </a:solidFill>
              </a:rPr>
              <a:t>сшел</a:t>
            </a:r>
            <a:r>
              <a:rPr lang="ru-RU" sz="1500" b="1" i="1" dirty="0">
                <a:solidFill>
                  <a:schemeClr val="tx1"/>
                </a:solidFill>
              </a:rPr>
              <a:t> с небес, Который истинно питает и истинно </a:t>
            </a:r>
            <a:r>
              <a:rPr lang="ru-RU" sz="1500" b="1" i="1" dirty="0" smtClean="0">
                <a:solidFill>
                  <a:schemeClr val="tx1"/>
                </a:solidFill>
              </a:rPr>
              <a:t>существует. </a:t>
            </a:r>
            <a:r>
              <a:rPr lang="ru-RU" sz="1500" b="1" i="1" dirty="0">
                <a:solidFill>
                  <a:schemeClr val="tx1"/>
                </a:solidFill>
              </a:rPr>
              <a:t>Называет Себя хлебом истинным не потому, будто манна была ложна, но потому, что она была образом и тенью, а не самою истиною, Ибо единородный Сын Божий, сделавшийся Человеком, есть в собственном смысле «Манна», поразительное слово и </a:t>
            </a:r>
            <a:r>
              <a:rPr lang="ru-RU" sz="1500" b="1" i="1" dirty="0" err="1">
                <a:solidFill>
                  <a:schemeClr val="tx1"/>
                </a:solidFill>
              </a:rPr>
              <a:t>слышание</a:t>
            </a:r>
            <a:r>
              <a:rPr lang="ru-RU" sz="1500" b="1" i="1" dirty="0">
                <a:solidFill>
                  <a:schemeClr val="tx1"/>
                </a:solidFill>
              </a:rPr>
              <a:t>. Манна значит: «что это</a:t>
            </a:r>
            <a:r>
              <a:rPr lang="ru-RU" sz="1500" b="1" i="1" dirty="0" smtClean="0">
                <a:solidFill>
                  <a:schemeClr val="tx1"/>
                </a:solidFill>
              </a:rPr>
              <a:t>?... </a:t>
            </a:r>
            <a:r>
              <a:rPr lang="ru-RU" sz="1500" b="1" i="1" dirty="0">
                <a:solidFill>
                  <a:schemeClr val="tx1"/>
                </a:solidFill>
              </a:rPr>
              <a:t>И Господь, Сын Божий, стал Человеком, Сам есть поражающая всех Манна, так что каждый в недоумении говорит: что Это? Как Сын Божий и Сын Человеческий</a:t>
            </a:r>
            <a:r>
              <a:rPr lang="ru-RU" sz="1500" b="1" i="1" dirty="0" smtClean="0">
                <a:solidFill>
                  <a:schemeClr val="tx1"/>
                </a:solidFill>
              </a:rPr>
              <a:t>?... </a:t>
            </a:r>
            <a:r>
              <a:rPr lang="ru-RU" sz="1500" b="1" i="1" dirty="0"/>
              <a:t>Как хлеб земной поддерживает слабое естество плоти и не попускает разлагаться, так и Христос действием Духа оживляет душу, да и самое тело поддерживает в нетлении. Ибо Христом даровано естеству человеческому восстание из мертвых и нетление </a:t>
            </a:r>
            <a:r>
              <a:rPr lang="ru-RU" sz="1500" b="1" i="1" dirty="0" smtClean="0"/>
              <a:t>тел</a:t>
            </a:r>
            <a:r>
              <a:rPr lang="ru-RU" sz="1500" b="1" i="1" dirty="0" smtClean="0">
                <a:solidFill>
                  <a:schemeClr val="tx1"/>
                </a:solidFill>
              </a:rPr>
              <a:t>».</a:t>
            </a:r>
            <a:endParaRPr lang="ru-RU" sz="1500" b="1" i="1" dirty="0">
              <a:solidFill>
                <a:schemeClr val="tx1"/>
              </a:solidFill>
            </a:endParaRPr>
          </a:p>
        </p:txBody>
      </p:sp>
      <p:sp>
        <p:nvSpPr>
          <p:cNvPr id="17" name="Скругленный прямоугольник 16"/>
          <p:cNvSpPr/>
          <p:nvPr/>
        </p:nvSpPr>
        <p:spPr>
          <a:xfrm>
            <a:off x="258772" y="3861048"/>
            <a:ext cx="8631742" cy="93610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Зигабен</a:t>
            </a:r>
            <a:r>
              <a:rPr lang="ru-RU" sz="1600" b="1" dirty="0">
                <a:solidFill>
                  <a:schemeClr val="tx1"/>
                </a:solidFill>
              </a:rPr>
              <a:t>: </a:t>
            </a:r>
            <a:r>
              <a:rPr lang="ru-RU" sz="1600" b="1" i="1" dirty="0">
                <a:solidFill>
                  <a:schemeClr val="tx1"/>
                </a:solidFill>
              </a:rPr>
              <a:t>«Тот хлеб был </a:t>
            </a:r>
            <a:r>
              <a:rPr lang="ru-RU" sz="1600" b="1" i="1" dirty="0" err="1">
                <a:solidFill>
                  <a:schemeClr val="tx1"/>
                </a:solidFill>
              </a:rPr>
              <a:t>прообразовательный</a:t>
            </a:r>
            <a:r>
              <a:rPr lang="ru-RU" sz="1600" b="1" i="1" dirty="0">
                <a:solidFill>
                  <a:schemeClr val="tx1"/>
                </a:solidFill>
              </a:rPr>
              <a:t>, </a:t>
            </a:r>
            <a:r>
              <a:rPr lang="ru-RU" sz="1600" b="1" i="1" dirty="0" err="1">
                <a:solidFill>
                  <a:schemeClr val="tx1"/>
                </a:solidFill>
              </a:rPr>
              <a:t>прообразующий</a:t>
            </a:r>
            <a:r>
              <a:rPr lang="ru-RU" sz="1600" b="1" i="1" dirty="0">
                <a:solidFill>
                  <a:schemeClr val="tx1"/>
                </a:solidFill>
              </a:rPr>
              <a:t> Меня, Который есть Сама Истина. Подобно тому как тот, сходя сверху, питал и укреплял принимающих его, так и Я; но тот был с воздуха, а Я – с самого неба; тот питал и укреплял тела, а Я – </a:t>
            </a:r>
            <a:r>
              <a:rPr lang="ru-RU" sz="1600" b="1" i="1" dirty="0" smtClean="0">
                <a:solidFill>
                  <a:schemeClr val="tx1"/>
                </a:solidFill>
              </a:rPr>
              <a:t>души».</a:t>
            </a:r>
            <a:endParaRPr lang="ru-RU" sz="1600" b="1" i="1" dirty="0">
              <a:solidFill>
                <a:schemeClr val="tx1"/>
              </a:solidFill>
            </a:endParaRPr>
          </a:p>
        </p:txBody>
      </p:sp>
      <p:sp>
        <p:nvSpPr>
          <p:cNvPr id="18" name="Скругленный прямоугольник 17"/>
          <p:cNvSpPr/>
          <p:nvPr/>
        </p:nvSpPr>
        <p:spPr>
          <a:xfrm>
            <a:off x="258772" y="5013176"/>
            <a:ext cx="8631740" cy="118813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a:solidFill>
                  <a:schemeClr val="tx1"/>
                </a:solidFill>
              </a:rPr>
              <a:t>: </a:t>
            </a:r>
            <a:r>
              <a:rPr lang="ru-RU" sz="1600" b="1" i="1" dirty="0">
                <a:solidFill>
                  <a:schemeClr val="tx1"/>
                </a:solidFill>
              </a:rPr>
              <a:t>«Но иудеи, еще занятые чревом и всецело будучи земными, понимают слова сии о хлебе чувственном и говорят: дай нам такого хлеба. Безумствуя таким образом, они обличали себя. Всегда, говорят, подавай нам такой хлеб, не </a:t>
            </a:r>
            <a:r>
              <a:rPr lang="ru-RU" sz="1600" b="1" i="1" dirty="0" smtClean="0">
                <a:solidFill>
                  <a:schemeClr val="tx1"/>
                </a:solidFill>
              </a:rPr>
              <a:t>один </a:t>
            </a:r>
            <a:r>
              <a:rPr lang="ru-RU" sz="1600" b="1" i="1" dirty="0">
                <a:solidFill>
                  <a:schemeClr val="tx1"/>
                </a:solidFill>
              </a:rPr>
              <a:t>день, </a:t>
            </a:r>
            <a:r>
              <a:rPr lang="ru-RU" sz="1600" b="1" i="1" dirty="0" smtClean="0">
                <a:solidFill>
                  <a:schemeClr val="tx1"/>
                </a:solidFill>
              </a:rPr>
              <a:t>не </a:t>
            </a:r>
            <a:r>
              <a:rPr lang="ru-RU" sz="1600" b="1" i="1" dirty="0">
                <a:solidFill>
                  <a:schemeClr val="tx1"/>
                </a:solidFill>
              </a:rPr>
              <a:t>два. Говорили это и по </a:t>
            </a:r>
            <a:r>
              <a:rPr lang="ru-RU" sz="1600" b="1" i="1" dirty="0" smtClean="0">
                <a:solidFill>
                  <a:schemeClr val="tx1"/>
                </a:solidFill>
              </a:rPr>
              <a:t>сребролюбию».</a:t>
            </a:r>
            <a:endParaRPr lang="ru-RU" sz="1600" b="1" i="1" dirty="0">
              <a:solidFill>
                <a:schemeClr val="tx1"/>
              </a:solidFill>
            </a:endParaRPr>
          </a:p>
        </p:txBody>
      </p:sp>
    </p:spTree>
    <p:extLst>
      <p:ext uri="{BB962C8B-B14F-4D97-AF65-F5344CB8AC3E}">
        <p14:creationId xmlns:p14="http://schemas.microsoft.com/office/powerpoint/2010/main" val="288472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500"/>
                            </p:stCondLst>
                            <p:childTnLst>
                              <p:par>
                                <p:cTn id="17" presetID="22" presetClass="entr" presetSubtype="4" fill="hold" grpId="0" nodeType="afterEffect">
                                  <p:stCondLst>
                                    <p:cond delay="50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12"/>
                                        </p:tgtEl>
                                      </p:cBhvr>
                                    </p:animEffect>
                                    <p:set>
                                      <p:cBhvr>
                                        <p:cTn id="24" dur="1" fill="hold">
                                          <p:stCondLst>
                                            <p:cond delay="499"/>
                                          </p:stCondLst>
                                        </p:cTn>
                                        <p:tgtEl>
                                          <p:spTgt spid="12"/>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par>
                          <p:cTn id="28" fill="hold">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par>
                          <p:cTn id="32" fill="hold">
                            <p:stCondLst>
                              <p:cond delay="1000"/>
                            </p:stCondLst>
                            <p:childTnLst>
                              <p:par>
                                <p:cTn id="33" presetID="22" presetClass="entr" presetSubtype="4" fill="hold" grpId="0" nodeType="afterEffect">
                                  <p:stCondLst>
                                    <p:cond delay="75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6"/>
                                        </p:tgtEl>
                                      </p:cBhvr>
                                    </p:animEffect>
                                    <p:set>
                                      <p:cBhvr>
                                        <p:cTn id="43" dur="1" fill="hold">
                                          <p:stCondLst>
                                            <p:cond delay="499"/>
                                          </p:stCondLst>
                                        </p:cTn>
                                        <p:tgtEl>
                                          <p:spTgt spid="6"/>
                                        </p:tgtEl>
                                        <p:attrNameLst>
                                          <p:attrName>style.visibility</p:attrName>
                                        </p:attrNameLst>
                                      </p:cBhvr>
                                      <p:to>
                                        <p:strVal val="hidden"/>
                                      </p:to>
                                    </p:set>
                                  </p:childTnLst>
                                </p:cTn>
                              </p:par>
                            </p:childTnLst>
                          </p:cTn>
                        </p:par>
                        <p:par>
                          <p:cTn id="44" fill="hold">
                            <p:stCondLst>
                              <p:cond delay="500"/>
                            </p:stCondLst>
                            <p:childTnLst>
                              <p:par>
                                <p:cTn id="45" presetID="22" presetClass="entr" presetSubtype="4"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par>
                          <p:cTn id="48" fill="hold">
                            <p:stCondLst>
                              <p:cond delay="1000"/>
                            </p:stCondLst>
                            <p:childTnLst>
                              <p:par>
                                <p:cTn id="49" presetID="22" presetClass="entr" presetSubtype="4" fill="hold" grpId="0" nodeType="afterEffect">
                                  <p:stCondLst>
                                    <p:cond delay="500"/>
                                  </p:stCondLst>
                                  <p:childTnLst>
                                    <p:set>
                                      <p:cBhvr>
                                        <p:cTn id="50" dur="1" fill="hold">
                                          <p:stCondLst>
                                            <p:cond delay="0"/>
                                          </p:stCondLst>
                                        </p:cTn>
                                        <p:tgtEl>
                                          <p:spTgt spid="5"/>
                                        </p:tgtEl>
                                        <p:attrNameLst>
                                          <p:attrName>style.visibility</p:attrName>
                                        </p:attrNameLst>
                                      </p:cBhvr>
                                      <p:to>
                                        <p:strVal val="visible"/>
                                      </p:to>
                                    </p:set>
                                    <p:animEffect transition="in" filter="wipe(down)">
                                      <p:cBhvr>
                                        <p:cTn id="51" dur="500"/>
                                        <p:tgtEl>
                                          <p:spTgt spid="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13"/>
                                        </p:tgtEl>
                                      </p:cBhvr>
                                    </p:animEffect>
                                    <p:set>
                                      <p:cBhvr>
                                        <p:cTn id="56" dur="1" fill="hold">
                                          <p:stCondLst>
                                            <p:cond delay="499"/>
                                          </p:stCondLst>
                                        </p:cTn>
                                        <p:tgtEl>
                                          <p:spTgt spid="13"/>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5"/>
                                        </p:tgtEl>
                                      </p:cBhvr>
                                    </p:animEffect>
                                    <p:set>
                                      <p:cBhvr>
                                        <p:cTn id="59" dur="1" fill="hold">
                                          <p:stCondLst>
                                            <p:cond delay="499"/>
                                          </p:stCondLst>
                                        </p:cTn>
                                        <p:tgtEl>
                                          <p:spTgt spid="5"/>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wipe(down)">
                                      <p:cBhvr>
                                        <p:cTn id="64" dur="500"/>
                                        <p:tgtEl>
                                          <p:spTgt spid="14"/>
                                        </p:tgtEl>
                                      </p:cBhvr>
                                    </p:animEffect>
                                  </p:childTnLst>
                                </p:cTn>
                              </p:par>
                            </p:childTnLst>
                          </p:cTn>
                        </p:par>
                        <p:par>
                          <p:cTn id="65" fill="hold">
                            <p:stCondLst>
                              <p:cond delay="500"/>
                            </p:stCondLst>
                            <p:childTnLst>
                              <p:par>
                                <p:cTn id="66" presetID="22" presetClass="entr" presetSubtype="4" fill="hold" grpId="0" nodeType="afterEffect">
                                  <p:stCondLst>
                                    <p:cond delay="1000"/>
                                  </p:stCondLst>
                                  <p:childTnLst>
                                    <p:set>
                                      <p:cBhvr>
                                        <p:cTn id="67" dur="1" fill="hold">
                                          <p:stCondLst>
                                            <p:cond delay="0"/>
                                          </p:stCondLst>
                                        </p:cTn>
                                        <p:tgtEl>
                                          <p:spTgt spid="15"/>
                                        </p:tgtEl>
                                        <p:attrNameLst>
                                          <p:attrName>style.visibility</p:attrName>
                                        </p:attrNameLst>
                                      </p:cBhvr>
                                      <p:to>
                                        <p:strVal val="visible"/>
                                      </p:to>
                                    </p:set>
                                    <p:animEffect transition="in" filter="wipe(down)">
                                      <p:cBhvr>
                                        <p:cTn id="68" dur="500"/>
                                        <p:tgtEl>
                                          <p:spTgt spid="15"/>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14"/>
                                        </p:tgtEl>
                                      </p:cBhvr>
                                    </p:animEffect>
                                    <p:set>
                                      <p:cBhvr>
                                        <p:cTn id="73" dur="1" fill="hold">
                                          <p:stCondLst>
                                            <p:cond delay="499"/>
                                          </p:stCondLst>
                                        </p:cTn>
                                        <p:tgtEl>
                                          <p:spTgt spid="14"/>
                                        </p:tgtEl>
                                        <p:attrNameLst>
                                          <p:attrName>style.visibility</p:attrName>
                                        </p:attrNameLst>
                                      </p:cBhvr>
                                      <p:to>
                                        <p:strVal val="hidden"/>
                                      </p:to>
                                    </p:set>
                                  </p:childTnLst>
                                </p:cTn>
                              </p:par>
                              <p:par>
                                <p:cTn id="74" presetID="10" presetClass="exit" presetSubtype="0" fill="hold" grpId="1" nodeType="withEffect">
                                  <p:stCondLst>
                                    <p:cond delay="0"/>
                                  </p:stCondLst>
                                  <p:childTnLst>
                                    <p:animEffect transition="out" filter="fade">
                                      <p:cBhvr>
                                        <p:cTn id="75" dur="500"/>
                                        <p:tgtEl>
                                          <p:spTgt spid="15"/>
                                        </p:tgtEl>
                                      </p:cBhvr>
                                    </p:animEffect>
                                    <p:set>
                                      <p:cBhvr>
                                        <p:cTn id="76" dur="1" fill="hold">
                                          <p:stCondLst>
                                            <p:cond delay="499"/>
                                          </p:stCondLst>
                                        </p:cTn>
                                        <p:tgtEl>
                                          <p:spTgt spid="15"/>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wipe(down)">
                                      <p:cBhvr>
                                        <p:cTn id="81" dur="500"/>
                                        <p:tgtEl>
                                          <p:spTgt spid="16"/>
                                        </p:tgtEl>
                                      </p:cBhvr>
                                    </p:animEffect>
                                  </p:childTnLst>
                                </p:cTn>
                              </p:par>
                            </p:childTnLst>
                          </p:cTn>
                        </p:par>
                        <p:par>
                          <p:cTn id="82" fill="hold">
                            <p:stCondLst>
                              <p:cond delay="500"/>
                            </p:stCondLst>
                            <p:childTnLst>
                              <p:par>
                                <p:cTn id="83" presetID="22" presetClass="entr" presetSubtype="4" fill="hold" grpId="0" nodeType="afterEffect">
                                  <p:stCondLst>
                                    <p:cond delay="750"/>
                                  </p:stCondLst>
                                  <p:childTnLst>
                                    <p:set>
                                      <p:cBhvr>
                                        <p:cTn id="84" dur="1" fill="hold">
                                          <p:stCondLst>
                                            <p:cond delay="0"/>
                                          </p:stCondLst>
                                        </p:cTn>
                                        <p:tgtEl>
                                          <p:spTgt spid="7"/>
                                        </p:tgtEl>
                                        <p:attrNameLst>
                                          <p:attrName>style.visibility</p:attrName>
                                        </p:attrNameLst>
                                      </p:cBhvr>
                                      <p:to>
                                        <p:strVal val="visible"/>
                                      </p:to>
                                    </p:set>
                                    <p:animEffect transition="in" filter="wipe(down)">
                                      <p:cBhvr>
                                        <p:cTn id="85" dur="500"/>
                                        <p:tgtEl>
                                          <p:spTgt spid="7"/>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grpId="1" nodeType="clickEffect">
                                  <p:stCondLst>
                                    <p:cond delay="0"/>
                                  </p:stCondLst>
                                  <p:childTnLst>
                                    <p:animEffect transition="out" filter="fade">
                                      <p:cBhvr>
                                        <p:cTn id="89" dur="500"/>
                                        <p:tgtEl>
                                          <p:spTgt spid="16"/>
                                        </p:tgtEl>
                                      </p:cBhvr>
                                    </p:animEffect>
                                    <p:set>
                                      <p:cBhvr>
                                        <p:cTn id="90" dur="1" fill="hold">
                                          <p:stCondLst>
                                            <p:cond delay="499"/>
                                          </p:stCondLst>
                                        </p:cTn>
                                        <p:tgtEl>
                                          <p:spTgt spid="16"/>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500"/>
                                        <p:tgtEl>
                                          <p:spTgt spid="7"/>
                                        </p:tgtEl>
                                      </p:cBhvr>
                                    </p:animEffect>
                                    <p:set>
                                      <p:cBhvr>
                                        <p:cTn id="93" dur="1" fill="hold">
                                          <p:stCondLst>
                                            <p:cond delay="499"/>
                                          </p:stCondLst>
                                        </p:cTn>
                                        <p:tgtEl>
                                          <p:spTgt spid="7"/>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8"/>
                                        </p:tgtEl>
                                        <p:attrNameLst>
                                          <p:attrName>style.visibility</p:attrName>
                                        </p:attrNameLst>
                                      </p:cBhvr>
                                      <p:to>
                                        <p:strVal val="visible"/>
                                      </p:to>
                                    </p:set>
                                    <p:animEffect transition="in" filter="wipe(down)">
                                      <p:cBhvr>
                                        <p:cTn id="98" dur="500"/>
                                        <p:tgtEl>
                                          <p:spTgt spid="8"/>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xit" presetSubtype="0" fill="hold" grpId="1" nodeType="clickEffect">
                                  <p:stCondLst>
                                    <p:cond delay="0"/>
                                  </p:stCondLst>
                                  <p:childTnLst>
                                    <p:animEffect transition="out" filter="fade">
                                      <p:cBhvr>
                                        <p:cTn id="102" dur="500"/>
                                        <p:tgtEl>
                                          <p:spTgt spid="8"/>
                                        </p:tgtEl>
                                      </p:cBhvr>
                                    </p:animEffect>
                                    <p:set>
                                      <p:cBhvr>
                                        <p:cTn id="103" dur="1" fill="hold">
                                          <p:stCondLst>
                                            <p:cond delay="499"/>
                                          </p:stCondLst>
                                        </p:cTn>
                                        <p:tgtEl>
                                          <p:spTgt spid="8"/>
                                        </p:tgtEl>
                                        <p:attrNameLst>
                                          <p:attrName>style.visibility</p:attrName>
                                        </p:attrNameLst>
                                      </p:cBhvr>
                                      <p:to>
                                        <p:strVal val="hidden"/>
                                      </p:to>
                                    </p:set>
                                  </p:childTnLst>
                                </p:cTn>
                              </p:par>
                            </p:childTnLst>
                          </p:cTn>
                        </p:par>
                        <p:par>
                          <p:cTn id="104" fill="hold">
                            <p:stCondLst>
                              <p:cond delay="500"/>
                            </p:stCondLst>
                            <p:childTnLst>
                              <p:par>
                                <p:cTn id="105" presetID="22" presetClass="entr" presetSubtype="4" fill="hold" grpId="0" nodeType="afterEffect">
                                  <p:stCondLst>
                                    <p:cond delay="0"/>
                                  </p:stCondLst>
                                  <p:childTnLst>
                                    <p:set>
                                      <p:cBhvr>
                                        <p:cTn id="106" dur="1" fill="hold">
                                          <p:stCondLst>
                                            <p:cond delay="0"/>
                                          </p:stCondLst>
                                        </p:cTn>
                                        <p:tgtEl>
                                          <p:spTgt spid="17"/>
                                        </p:tgtEl>
                                        <p:attrNameLst>
                                          <p:attrName>style.visibility</p:attrName>
                                        </p:attrNameLst>
                                      </p:cBhvr>
                                      <p:to>
                                        <p:strVal val="visible"/>
                                      </p:to>
                                    </p:set>
                                    <p:animEffect transition="in" filter="wipe(down)">
                                      <p:cBhvr>
                                        <p:cTn id="107" dur="500"/>
                                        <p:tgtEl>
                                          <p:spTgt spid="17"/>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1" nodeType="clickEffect">
                                  <p:stCondLst>
                                    <p:cond delay="0"/>
                                  </p:stCondLst>
                                  <p:childTnLst>
                                    <p:animEffect transition="out" filter="fade">
                                      <p:cBhvr>
                                        <p:cTn id="111" dur="500"/>
                                        <p:tgtEl>
                                          <p:spTgt spid="17"/>
                                        </p:tgtEl>
                                      </p:cBhvr>
                                    </p:animEffect>
                                    <p:set>
                                      <p:cBhvr>
                                        <p:cTn id="112" dur="1" fill="hold">
                                          <p:stCondLst>
                                            <p:cond delay="499"/>
                                          </p:stCondLst>
                                        </p:cTn>
                                        <p:tgtEl>
                                          <p:spTgt spid="17"/>
                                        </p:tgtEl>
                                        <p:attrNameLst>
                                          <p:attrName>style.visibility</p:attrName>
                                        </p:attrNameLst>
                                      </p:cBhvr>
                                      <p:to>
                                        <p:strVal val="hidden"/>
                                      </p:to>
                                    </p:set>
                                  </p:childTnLst>
                                </p:cTn>
                              </p:par>
                            </p:childTnLst>
                          </p:cTn>
                        </p:par>
                        <p:par>
                          <p:cTn id="113" fill="hold">
                            <p:stCondLst>
                              <p:cond delay="500"/>
                            </p:stCondLst>
                            <p:childTnLst>
                              <p:par>
                                <p:cTn id="114" presetID="22" presetClass="entr" presetSubtype="4" fill="hold" grpId="0" nodeType="afterEffect">
                                  <p:stCondLst>
                                    <p:cond delay="0"/>
                                  </p:stCondLst>
                                  <p:childTnLst>
                                    <p:set>
                                      <p:cBhvr>
                                        <p:cTn id="115" dur="1" fill="hold">
                                          <p:stCondLst>
                                            <p:cond delay="0"/>
                                          </p:stCondLst>
                                        </p:cTn>
                                        <p:tgtEl>
                                          <p:spTgt spid="18"/>
                                        </p:tgtEl>
                                        <p:attrNameLst>
                                          <p:attrName>style.visibility</p:attrName>
                                        </p:attrNameLst>
                                      </p:cBhvr>
                                      <p:to>
                                        <p:strVal val="visible"/>
                                      </p:to>
                                    </p:set>
                                    <p:animEffect transition="in" filter="wipe(down)">
                                      <p:cBhvr>
                                        <p:cTn id="1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5" grpId="0" animBg="1"/>
      <p:bldP spid="5" grpId="1" animBg="1"/>
      <p:bldP spid="2" grpId="0" animBg="1"/>
      <p:bldP spid="9" grpId="0"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7" grpId="0" animBg="1"/>
      <p:bldP spid="7" grpId="1" animBg="1"/>
      <p:bldP spid="8" grpId="0" animBg="1"/>
      <p:bldP spid="8" grpId="1" animBg="1"/>
      <p:bldP spid="17" grpId="0" animBg="1"/>
      <p:bldP spid="17" grpId="1"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dkUpDiag">
          <a:fgClr>
            <a:schemeClr val="accent5">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dirty="0"/>
          </a:p>
        </p:txBody>
      </p:sp>
      <p:sp>
        <p:nvSpPr>
          <p:cNvPr id="2" name="Скругленный прямоугольник 1"/>
          <p:cNvSpPr/>
          <p:nvPr/>
        </p:nvSpPr>
        <p:spPr>
          <a:xfrm>
            <a:off x="1763688" y="116632"/>
            <a:ext cx="5760640" cy="36004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ru-RU" sz="2000" b="1" dirty="0" smtClean="0">
                <a:solidFill>
                  <a:schemeClr val="tx1"/>
                </a:solidFill>
              </a:rPr>
              <a:t>2) Свидетельство о Себе как Хлебе жизни</a:t>
            </a:r>
            <a:endParaRPr lang="ru-RU" sz="2000" b="1" dirty="0">
              <a:solidFill>
                <a:schemeClr val="tx1"/>
              </a:solidFill>
            </a:endParaRPr>
          </a:p>
        </p:txBody>
      </p:sp>
      <p:sp>
        <p:nvSpPr>
          <p:cNvPr id="9" name="Прямоугольник 8"/>
          <p:cNvSpPr/>
          <p:nvPr/>
        </p:nvSpPr>
        <p:spPr>
          <a:xfrm>
            <a:off x="251520" y="548680"/>
            <a:ext cx="8640960" cy="417646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nSpc>
                <a:spcPct val="80000"/>
              </a:lnSpc>
            </a:pPr>
            <a:r>
              <a:rPr lang="ru-RU" sz="1500" b="1" dirty="0">
                <a:solidFill>
                  <a:schemeClr val="tx1"/>
                </a:solidFill>
              </a:rPr>
              <a:t>35. Иисус же сказал им: </a:t>
            </a:r>
            <a:r>
              <a:rPr lang="ru-RU" sz="1500" b="1" dirty="0">
                <a:solidFill>
                  <a:srgbClr val="7030A0"/>
                </a:solidFill>
              </a:rPr>
              <a:t>Я </a:t>
            </a:r>
            <a:r>
              <a:rPr lang="ru-RU" sz="1500" b="1" dirty="0" err="1">
                <a:solidFill>
                  <a:srgbClr val="7030A0"/>
                </a:solidFill>
              </a:rPr>
              <a:t>есмь</a:t>
            </a:r>
            <a:r>
              <a:rPr lang="ru-RU" sz="1500" b="1" dirty="0">
                <a:solidFill>
                  <a:srgbClr val="7030A0"/>
                </a:solidFill>
              </a:rPr>
              <a:t> хлеб жизни</a:t>
            </a:r>
            <a:r>
              <a:rPr lang="ru-RU" sz="1500" b="1" dirty="0">
                <a:solidFill>
                  <a:schemeClr val="tx1"/>
                </a:solidFill>
              </a:rPr>
              <a:t>; приходящий ко Мне не будет алкать, и верующий в Меня не будет жаждать никогда.</a:t>
            </a:r>
          </a:p>
          <a:p>
            <a:pPr>
              <a:lnSpc>
                <a:spcPct val="80000"/>
              </a:lnSpc>
            </a:pPr>
            <a:r>
              <a:rPr lang="ru-RU" sz="1500" b="1" dirty="0">
                <a:solidFill>
                  <a:schemeClr val="tx1"/>
                </a:solidFill>
              </a:rPr>
              <a:t>36. Но Я сказал вам, что вы и видели Меня, и не веруете.</a:t>
            </a:r>
          </a:p>
          <a:p>
            <a:pPr>
              <a:lnSpc>
                <a:spcPct val="80000"/>
              </a:lnSpc>
            </a:pPr>
            <a:r>
              <a:rPr lang="ru-RU" sz="1500" b="1" dirty="0">
                <a:solidFill>
                  <a:schemeClr val="tx1"/>
                </a:solidFill>
              </a:rPr>
              <a:t>37. Все, что дает Мне Отец, ко Мне придет; и приходящего ко Мне не изгоню вон,</a:t>
            </a:r>
          </a:p>
          <a:p>
            <a:pPr>
              <a:lnSpc>
                <a:spcPct val="80000"/>
              </a:lnSpc>
            </a:pPr>
            <a:r>
              <a:rPr lang="ru-RU" sz="1500" b="1" dirty="0">
                <a:solidFill>
                  <a:schemeClr val="tx1"/>
                </a:solidFill>
              </a:rPr>
              <a:t>38. ибо </a:t>
            </a:r>
            <a:r>
              <a:rPr lang="ru-RU" sz="1500" b="1" dirty="0">
                <a:solidFill>
                  <a:srgbClr val="7030A0"/>
                </a:solidFill>
              </a:rPr>
              <a:t>Я сошел с небес </a:t>
            </a:r>
            <a:r>
              <a:rPr lang="ru-RU" sz="1500" b="1" dirty="0">
                <a:solidFill>
                  <a:schemeClr val="tx1"/>
                </a:solidFill>
              </a:rPr>
              <a:t>не для того, чтобы творить волю Мою, но волю пославшего Меня Отца.</a:t>
            </a:r>
          </a:p>
          <a:p>
            <a:pPr>
              <a:lnSpc>
                <a:spcPct val="80000"/>
              </a:lnSpc>
            </a:pPr>
            <a:r>
              <a:rPr lang="ru-RU" sz="1500" b="1" dirty="0">
                <a:solidFill>
                  <a:schemeClr val="tx1"/>
                </a:solidFill>
              </a:rPr>
              <a:t>39. Воля же пославшего Меня Отца есть та, чтобы из того, что </a:t>
            </a:r>
            <a:r>
              <a:rPr lang="ru-RU" sz="1500" b="1" dirty="0">
                <a:solidFill>
                  <a:srgbClr val="7030A0"/>
                </a:solidFill>
              </a:rPr>
              <a:t>Он Мне дал</a:t>
            </a:r>
            <a:r>
              <a:rPr lang="ru-RU" sz="1500" b="1" dirty="0">
                <a:solidFill>
                  <a:schemeClr val="tx1"/>
                </a:solidFill>
              </a:rPr>
              <a:t>, ничего не погубить, но все то воскресить в последний день.</a:t>
            </a:r>
          </a:p>
          <a:p>
            <a:pPr>
              <a:lnSpc>
                <a:spcPct val="80000"/>
              </a:lnSpc>
            </a:pPr>
            <a:r>
              <a:rPr lang="ru-RU" sz="1500" b="1" dirty="0">
                <a:solidFill>
                  <a:schemeClr val="tx1"/>
                </a:solidFill>
              </a:rPr>
              <a:t>40. Воля Пославшего Меня есть та, чтобы всякий, видящий Сына и верующий в Него, имел жизнь вечную; и </a:t>
            </a:r>
            <a:r>
              <a:rPr lang="ru-RU" sz="1500" b="1" dirty="0">
                <a:solidFill>
                  <a:srgbClr val="7030A0"/>
                </a:solidFill>
              </a:rPr>
              <a:t>Я воскрешу его в последний день</a:t>
            </a:r>
            <a:r>
              <a:rPr lang="ru-RU" sz="1500" b="1" dirty="0">
                <a:solidFill>
                  <a:schemeClr val="tx1"/>
                </a:solidFill>
              </a:rPr>
              <a:t>.</a:t>
            </a:r>
          </a:p>
          <a:p>
            <a:pPr>
              <a:lnSpc>
                <a:spcPct val="80000"/>
              </a:lnSpc>
            </a:pPr>
            <a:r>
              <a:rPr lang="ru-RU" sz="1500" b="1" dirty="0">
                <a:solidFill>
                  <a:schemeClr val="tx1"/>
                </a:solidFill>
              </a:rPr>
              <a:t>41. Возроптали на Него Иудеи за то, что Он сказал: </a:t>
            </a:r>
            <a:r>
              <a:rPr lang="ru-RU" sz="1500" b="1" dirty="0">
                <a:solidFill>
                  <a:srgbClr val="7030A0"/>
                </a:solidFill>
              </a:rPr>
              <a:t>Я </a:t>
            </a:r>
            <a:r>
              <a:rPr lang="ru-RU" sz="1500" b="1" dirty="0" err="1">
                <a:solidFill>
                  <a:srgbClr val="7030A0"/>
                </a:solidFill>
              </a:rPr>
              <a:t>есмь</a:t>
            </a:r>
            <a:r>
              <a:rPr lang="ru-RU" sz="1500" b="1" dirty="0">
                <a:solidFill>
                  <a:srgbClr val="7030A0"/>
                </a:solidFill>
              </a:rPr>
              <a:t> хлеб, </a:t>
            </a:r>
            <a:r>
              <a:rPr lang="ru-RU" sz="1500" b="1" dirty="0" err="1">
                <a:solidFill>
                  <a:srgbClr val="7030A0"/>
                </a:solidFill>
              </a:rPr>
              <a:t>сшедший</a:t>
            </a:r>
            <a:r>
              <a:rPr lang="ru-RU" sz="1500" b="1" dirty="0">
                <a:solidFill>
                  <a:srgbClr val="7030A0"/>
                </a:solidFill>
              </a:rPr>
              <a:t> с небес</a:t>
            </a:r>
            <a:r>
              <a:rPr lang="ru-RU" sz="1500" b="1" dirty="0">
                <a:solidFill>
                  <a:schemeClr val="tx1"/>
                </a:solidFill>
              </a:rPr>
              <a:t>.</a:t>
            </a:r>
          </a:p>
          <a:p>
            <a:pPr>
              <a:lnSpc>
                <a:spcPct val="80000"/>
              </a:lnSpc>
            </a:pPr>
            <a:r>
              <a:rPr lang="ru-RU" sz="1500" b="1" dirty="0">
                <a:solidFill>
                  <a:schemeClr val="tx1"/>
                </a:solidFill>
              </a:rPr>
              <a:t>42. И говорили: не Иисус ли это, сын Иосифов, Которого отца и Мать мы знаем? Как же говорит Он: я </a:t>
            </a:r>
            <a:r>
              <a:rPr lang="ru-RU" sz="1500" b="1" dirty="0" err="1">
                <a:solidFill>
                  <a:schemeClr val="tx1"/>
                </a:solidFill>
              </a:rPr>
              <a:t>сшел</a:t>
            </a:r>
            <a:r>
              <a:rPr lang="ru-RU" sz="1500" b="1" dirty="0">
                <a:solidFill>
                  <a:schemeClr val="tx1"/>
                </a:solidFill>
              </a:rPr>
              <a:t> с небес?</a:t>
            </a:r>
          </a:p>
          <a:p>
            <a:pPr>
              <a:lnSpc>
                <a:spcPct val="80000"/>
              </a:lnSpc>
            </a:pPr>
            <a:r>
              <a:rPr lang="ru-RU" sz="1500" b="1" dirty="0">
                <a:solidFill>
                  <a:schemeClr val="tx1"/>
                </a:solidFill>
              </a:rPr>
              <a:t>43. Иисус сказал им в ответ: не ропщите между собою.</a:t>
            </a:r>
          </a:p>
          <a:p>
            <a:pPr>
              <a:lnSpc>
                <a:spcPct val="80000"/>
              </a:lnSpc>
            </a:pPr>
            <a:r>
              <a:rPr lang="ru-RU" sz="1500" b="1" dirty="0">
                <a:solidFill>
                  <a:schemeClr val="tx1"/>
                </a:solidFill>
              </a:rPr>
              <a:t>44. Никто не может </a:t>
            </a:r>
            <a:r>
              <a:rPr lang="ru-RU" sz="1500" b="1" dirty="0" err="1">
                <a:solidFill>
                  <a:schemeClr val="tx1"/>
                </a:solidFill>
              </a:rPr>
              <a:t>придти</a:t>
            </a:r>
            <a:r>
              <a:rPr lang="ru-RU" sz="1500" b="1" dirty="0">
                <a:solidFill>
                  <a:schemeClr val="tx1"/>
                </a:solidFill>
              </a:rPr>
              <a:t> ко Мне, если не привлечет его Отец, пославший Меня; и Я воскрешу его в последний день.</a:t>
            </a:r>
          </a:p>
          <a:p>
            <a:pPr>
              <a:lnSpc>
                <a:spcPct val="80000"/>
              </a:lnSpc>
            </a:pPr>
            <a:r>
              <a:rPr lang="ru-RU" sz="1500" b="1" dirty="0">
                <a:solidFill>
                  <a:schemeClr val="tx1"/>
                </a:solidFill>
              </a:rPr>
              <a:t>45. У пророков написано: и будут все научены Богом. Всякий, слышавший от Отца и научившийся, приходит ко Мне.</a:t>
            </a:r>
          </a:p>
          <a:p>
            <a:pPr>
              <a:lnSpc>
                <a:spcPct val="80000"/>
              </a:lnSpc>
            </a:pPr>
            <a:r>
              <a:rPr lang="ru-RU" sz="1500" b="1" dirty="0">
                <a:solidFill>
                  <a:schemeClr val="tx1"/>
                </a:solidFill>
              </a:rPr>
              <a:t>46. Это не то, чтобы кто видел Отца, кроме Того, Кто есть от Бога; Он видел Отца.</a:t>
            </a:r>
          </a:p>
          <a:p>
            <a:pPr>
              <a:lnSpc>
                <a:spcPct val="80000"/>
              </a:lnSpc>
            </a:pPr>
            <a:r>
              <a:rPr lang="ru-RU" sz="1500" b="1" dirty="0">
                <a:solidFill>
                  <a:schemeClr val="tx1"/>
                </a:solidFill>
              </a:rPr>
              <a:t>47. Истинно, истинно говорю вам: верующий в Меня имеет жизнь вечную.</a:t>
            </a:r>
          </a:p>
          <a:p>
            <a:pPr>
              <a:lnSpc>
                <a:spcPct val="80000"/>
              </a:lnSpc>
            </a:pPr>
            <a:r>
              <a:rPr lang="ru-RU" sz="1500" b="1" dirty="0">
                <a:solidFill>
                  <a:schemeClr val="tx1"/>
                </a:solidFill>
              </a:rPr>
              <a:t>48. Я </a:t>
            </a:r>
            <a:r>
              <a:rPr lang="ru-RU" sz="1500" b="1" dirty="0" err="1">
                <a:solidFill>
                  <a:schemeClr val="tx1"/>
                </a:solidFill>
              </a:rPr>
              <a:t>есмь</a:t>
            </a:r>
            <a:r>
              <a:rPr lang="ru-RU" sz="1500" b="1" dirty="0">
                <a:solidFill>
                  <a:schemeClr val="tx1"/>
                </a:solidFill>
              </a:rPr>
              <a:t> хлеб жизни.</a:t>
            </a:r>
          </a:p>
          <a:p>
            <a:pPr>
              <a:lnSpc>
                <a:spcPct val="80000"/>
              </a:lnSpc>
            </a:pPr>
            <a:r>
              <a:rPr lang="ru-RU" sz="1500" b="1" dirty="0">
                <a:solidFill>
                  <a:schemeClr val="tx1"/>
                </a:solidFill>
              </a:rPr>
              <a:t>49. Отцы ваши ели манну в пустыне и умерли;</a:t>
            </a:r>
          </a:p>
          <a:p>
            <a:pPr>
              <a:lnSpc>
                <a:spcPct val="80000"/>
              </a:lnSpc>
            </a:pPr>
            <a:r>
              <a:rPr lang="ru-RU" sz="1500" b="1" dirty="0">
                <a:solidFill>
                  <a:schemeClr val="tx1"/>
                </a:solidFill>
              </a:rPr>
              <a:t>50. хлеб же, сходящий с небес, таков, что </a:t>
            </a:r>
            <a:r>
              <a:rPr lang="ru-RU" sz="1500" b="1" dirty="0" err="1">
                <a:solidFill>
                  <a:srgbClr val="7030A0"/>
                </a:solidFill>
              </a:rPr>
              <a:t>ядущий</a:t>
            </a:r>
            <a:r>
              <a:rPr lang="ru-RU" sz="1500" b="1" dirty="0">
                <a:solidFill>
                  <a:srgbClr val="7030A0"/>
                </a:solidFill>
              </a:rPr>
              <a:t> его не умрет</a:t>
            </a:r>
            <a:r>
              <a:rPr lang="ru-RU" sz="1500" b="1" dirty="0">
                <a:solidFill>
                  <a:schemeClr val="tx1"/>
                </a:solidFill>
              </a:rPr>
              <a:t>.</a:t>
            </a:r>
            <a:endParaRPr lang="ru-RU" sz="1500" b="1" dirty="0">
              <a:solidFill>
                <a:schemeClr val="tx1"/>
              </a:solidFill>
            </a:endParaRPr>
          </a:p>
        </p:txBody>
      </p:sp>
      <p:sp>
        <p:nvSpPr>
          <p:cNvPr id="10" name="Скругленный прямоугольник 9"/>
          <p:cNvSpPr/>
          <p:nvPr/>
        </p:nvSpPr>
        <p:spPr>
          <a:xfrm>
            <a:off x="251520" y="4869160"/>
            <a:ext cx="8640960" cy="151216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«Не </a:t>
            </a:r>
            <a:r>
              <a:rPr lang="ru-RU" sz="1600" b="1" i="1" dirty="0">
                <a:solidFill>
                  <a:schemeClr val="tx1"/>
                </a:solidFill>
              </a:rPr>
              <a:t>сказал: хлеб пищи, но «жизни». Поелику все было умерщвлено, то оживил нас Сам Собою. Он есть Хлеб, </a:t>
            </a:r>
            <a:r>
              <a:rPr lang="ru-RU" sz="1600" b="1" i="1" dirty="0" err="1">
                <a:solidFill>
                  <a:schemeClr val="tx1"/>
                </a:solidFill>
              </a:rPr>
              <a:t>поколику</a:t>
            </a:r>
            <a:r>
              <a:rPr lang="ru-RU" sz="1600" b="1" i="1" dirty="0">
                <a:solidFill>
                  <a:schemeClr val="tx1"/>
                </a:solidFill>
              </a:rPr>
              <a:t> мы веруем, что закваска человеческого смешения испечена огнем Божества; Хлеб «жизни» не простой, обыкновенной, но особенной и не пресекаемой смертью. Верующий в такой Хлеб не будет алкать, не будет терпеть голод </a:t>
            </a:r>
            <a:r>
              <a:rPr lang="ru-RU" sz="1600" b="1" i="1" dirty="0" err="1">
                <a:solidFill>
                  <a:schemeClr val="tx1"/>
                </a:solidFill>
              </a:rPr>
              <a:t>слышания</a:t>
            </a:r>
            <a:r>
              <a:rPr lang="ru-RU" sz="1600" b="1" i="1" dirty="0">
                <a:solidFill>
                  <a:schemeClr val="tx1"/>
                </a:solidFill>
              </a:rPr>
              <a:t> слова Божия и не будет иметь разумной жажды, бывающей от неимения воды крещения и освящения </a:t>
            </a:r>
            <a:r>
              <a:rPr lang="ru-RU" sz="1600" b="1" i="1" dirty="0" smtClean="0">
                <a:solidFill>
                  <a:schemeClr val="tx1"/>
                </a:solidFill>
              </a:rPr>
              <a:t>Духа».</a:t>
            </a:r>
            <a:endParaRPr lang="ru-RU" sz="1600" b="1" i="1" dirty="0">
              <a:solidFill>
                <a:schemeClr val="tx1"/>
              </a:solidFill>
            </a:endParaRPr>
          </a:p>
        </p:txBody>
      </p:sp>
      <p:sp>
        <p:nvSpPr>
          <p:cNvPr id="5" name="Скругленный прямоугольник 4"/>
          <p:cNvSpPr/>
          <p:nvPr/>
        </p:nvSpPr>
        <p:spPr>
          <a:xfrm>
            <a:off x="251520" y="5013176"/>
            <a:ext cx="8676964" cy="136815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Прп</a:t>
            </a:r>
            <a:r>
              <a:rPr lang="ru-RU" sz="1600" b="1" dirty="0" smtClean="0">
                <a:solidFill>
                  <a:schemeClr val="tx1"/>
                </a:solidFill>
              </a:rPr>
              <a:t>. </a:t>
            </a:r>
            <a:r>
              <a:rPr lang="ru-RU" sz="1600" b="1" dirty="0">
                <a:solidFill>
                  <a:schemeClr val="tx1"/>
                </a:solidFill>
              </a:rPr>
              <a:t>Исидор </a:t>
            </a:r>
            <a:r>
              <a:rPr lang="ru-RU" sz="1600" b="1" dirty="0" err="1" smtClean="0">
                <a:solidFill>
                  <a:schemeClr val="tx1"/>
                </a:solidFill>
              </a:rPr>
              <a:t>Пелусиот</a:t>
            </a:r>
            <a:r>
              <a:rPr lang="ru-RU" sz="1600" b="1" dirty="0" smtClean="0">
                <a:solidFill>
                  <a:schemeClr val="tx1"/>
                </a:solidFill>
              </a:rPr>
              <a:t>: </a:t>
            </a:r>
            <a:r>
              <a:rPr lang="ru-RU" sz="1600" b="1" i="1" dirty="0" smtClean="0">
                <a:solidFill>
                  <a:schemeClr val="tx1"/>
                </a:solidFill>
              </a:rPr>
              <a:t>«</a:t>
            </a:r>
            <a:r>
              <a:rPr lang="ru-RU" sz="1600" b="1" i="1" dirty="0">
                <a:solidFill>
                  <a:schemeClr val="tx1"/>
                </a:solidFill>
              </a:rPr>
              <a:t>Господь называется хлебом, Сам Себя именуя сим именем; по разумению первоначально открывающемуся - как </a:t>
            </a:r>
            <a:r>
              <a:rPr lang="ru-RU" sz="1600" b="1" i="1" dirty="0" err="1">
                <a:solidFill>
                  <a:schemeClr val="tx1"/>
                </a:solidFill>
              </a:rPr>
              <a:t>соделавшийся</a:t>
            </a:r>
            <a:r>
              <a:rPr lang="ru-RU" sz="1600" b="1" i="1" dirty="0">
                <a:solidFill>
                  <a:schemeClr val="tx1"/>
                </a:solidFill>
              </a:rPr>
              <a:t> для всех спасительною </a:t>
            </a:r>
            <a:r>
              <a:rPr lang="ru-RU" sz="1600" b="1" i="1" dirty="0" err="1">
                <a:solidFill>
                  <a:schemeClr val="tx1"/>
                </a:solidFill>
              </a:rPr>
              <a:t>пищею</a:t>
            </a:r>
            <a:r>
              <a:rPr lang="ru-RU" sz="1600" b="1" i="1" dirty="0">
                <a:solidFill>
                  <a:schemeClr val="tx1"/>
                </a:solidFill>
              </a:rPr>
              <a:t>, а в смысл таинственном - как вложивший квас в человеческое смешение, очистивший и как бы испекший оное огнем Божества Своего, и </a:t>
            </a:r>
            <a:r>
              <a:rPr lang="ru-RU" sz="1600" b="1" i="1" dirty="0" err="1">
                <a:solidFill>
                  <a:schemeClr val="tx1"/>
                </a:solidFill>
              </a:rPr>
              <a:t>соделавшийся</a:t>
            </a:r>
            <a:r>
              <a:rPr lang="ru-RU" sz="1600" b="1" i="1" dirty="0">
                <a:solidFill>
                  <a:schemeClr val="tx1"/>
                </a:solidFill>
              </a:rPr>
              <a:t> единым с Ним лицом и единою </a:t>
            </a:r>
            <a:r>
              <a:rPr lang="ru-RU" sz="1600" b="1" i="1" dirty="0" err="1">
                <a:solidFill>
                  <a:schemeClr val="tx1"/>
                </a:solidFill>
              </a:rPr>
              <a:t>достопокланяемою</a:t>
            </a:r>
            <a:r>
              <a:rPr lang="ru-RU" sz="1600" b="1" i="1" dirty="0">
                <a:solidFill>
                  <a:schemeClr val="tx1"/>
                </a:solidFill>
              </a:rPr>
              <a:t> </a:t>
            </a:r>
            <a:r>
              <a:rPr lang="ru-RU" sz="1600" b="1" i="1" dirty="0" smtClean="0">
                <a:solidFill>
                  <a:schemeClr val="tx1"/>
                </a:solidFill>
              </a:rPr>
              <a:t>Ипостасью».</a:t>
            </a:r>
            <a:endParaRPr lang="ru-RU" sz="1600" b="1" i="1" dirty="0">
              <a:solidFill>
                <a:schemeClr val="tx1"/>
              </a:solidFill>
            </a:endParaRPr>
          </a:p>
        </p:txBody>
      </p:sp>
      <p:sp>
        <p:nvSpPr>
          <p:cNvPr id="11" name="Скругленный прямоугольник 10"/>
          <p:cNvSpPr/>
          <p:nvPr/>
        </p:nvSpPr>
        <p:spPr>
          <a:xfrm>
            <a:off x="233518" y="4869160"/>
            <a:ext cx="8676964" cy="187220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500" b="1" i="1" dirty="0" err="1" smtClean="0">
                <a:solidFill>
                  <a:schemeClr val="tx1"/>
                </a:solidFill>
              </a:rPr>
              <a:t>Блж</a:t>
            </a:r>
            <a:r>
              <a:rPr lang="ru-RU" sz="1500" b="1" i="1" dirty="0" smtClean="0">
                <a:solidFill>
                  <a:schemeClr val="tx1"/>
                </a:solidFill>
              </a:rPr>
              <a:t>. </a:t>
            </a:r>
            <a:r>
              <a:rPr lang="ru-RU" sz="1500" b="1" i="1" dirty="0" err="1" smtClean="0">
                <a:solidFill>
                  <a:schemeClr val="tx1"/>
                </a:solidFill>
              </a:rPr>
              <a:t>Феофилакт</a:t>
            </a:r>
            <a:r>
              <a:rPr lang="ru-RU" sz="1500" b="1" i="1" dirty="0" smtClean="0">
                <a:solidFill>
                  <a:schemeClr val="tx1"/>
                </a:solidFill>
              </a:rPr>
              <a:t>: «Показывая </a:t>
            </a:r>
            <a:r>
              <a:rPr lang="ru-RU" sz="1500" b="1" i="1" dirty="0">
                <a:solidFill>
                  <a:schemeClr val="tx1"/>
                </a:solidFill>
              </a:rPr>
              <a:t>же, что вера в Него не есть дело случайное, но дар Божий, подаваемый от Отца достойным и благонравным по сердцу, говорит: «все, что дает Мне Отец, ко Мне </a:t>
            </a:r>
            <a:r>
              <a:rPr lang="ru-RU" sz="1500" b="1" i="1" dirty="0" err="1">
                <a:solidFill>
                  <a:schemeClr val="tx1"/>
                </a:solidFill>
              </a:rPr>
              <a:t>приидет</a:t>
            </a:r>
            <a:r>
              <a:rPr lang="ru-RU" sz="1500" b="1" i="1" dirty="0">
                <a:solidFill>
                  <a:schemeClr val="tx1"/>
                </a:solidFill>
              </a:rPr>
              <a:t>», то есть те будут веровать в Меня, которых дает Мне Отец. А вы - иудеи - как недостойные, не даетесь Мне от Отца, потому и не приходите ко Мне. Ибо вы не имеете правого сердца, чтобы Бог и Отец, возлюбивши вас, привел к вере в Меня. - «А Я приходящего ко Мне не изгоню вон», то есть не погублю, но спасу и доставлю ему много наслаждения. Ибо Я сошел с неба не затем, чтобы делать что-нибудь иное, кроме воли Отца. Говорит это, чтобы узнали, что не принимающий Его противен Богу, как противящийся воле </a:t>
            </a:r>
            <a:r>
              <a:rPr lang="ru-RU" sz="1500" b="1" i="1" dirty="0" smtClean="0">
                <a:solidFill>
                  <a:schemeClr val="tx1"/>
                </a:solidFill>
              </a:rPr>
              <a:t>Отца».</a:t>
            </a:r>
            <a:endParaRPr lang="ru-RU" sz="1500" b="1" i="1" dirty="0">
              <a:solidFill>
                <a:schemeClr val="tx1"/>
              </a:solidFill>
            </a:endParaRPr>
          </a:p>
        </p:txBody>
      </p:sp>
      <p:sp>
        <p:nvSpPr>
          <p:cNvPr id="12" name="Скругленный прямоугольник 11"/>
          <p:cNvSpPr/>
          <p:nvPr/>
        </p:nvSpPr>
        <p:spPr>
          <a:xfrm>
            <a:off x="251520" y="4941168"/>
            <a:ext cx="8674525" cy="122413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Свт</a:t>
            </a:r>
            <a:r>
              <a:rPr lang="ru-RU" sz="1600" b="1" dirty="0" smtClean="0">
                <a:solidFill>
                  <a:schemeClr val="tx1"/>
                </a:solidFill>
              </a:rPr>
              <a:t>. Иоанн: </a:t>
            </a:r>
            <a:r>
              <a:rPr lang="ru-RU" sz="1600" b="1" i="1" dirty="0" smtClean="0">
                <a:solidFill>
                  <a:schemeClr val="tx1"/>
                </a:solidFill>
              </a:rPr>
              <a:t>«А </a:t>
            </a:r>
            <a:r>
              <a:rPr lang="ru-RU" sz="1600" b="1" i="1" dirty="0">
                <a:solidFill>
                  <a:schemeClr val="tx1"/>
                </a:solidFill>
              </a:rPr>
              <a:t>что Он хочет сказать словами: все, еже дает Мне Отец, ко Мне </a:t>
            </a:r>
            <a:r>
              <a:rPr lang="ru-RU" sz="1600" b="1" i="1" dirty="0" err="1">
                <a:solidFill>
                  <a:schemeClr val="tx1"/>
                </a:solidFill>
              </a:rPr>
              <a:t>приидет</a:t>
            </a:r>
            <a:r>
              <a:rPr lang="ru-RU" sz="1600" b="1" i="1" dirty="0">
                <a:solidFill>
                  <a:schemeClr val="tx1"/>
                </a:solidFill>
              </a:rPr>
              <a:t>? В них Он обличает неверие иудеев и показывает, что неверующий Ему преступает волю Отца, только говорит об этом не так прямо, но </a:t>
            </a:r>
            <a:r>
              <a:rPr lang="ru-RU" sz="1600" b="1" i="1" dirty="0" err="1">
                <a:solidFill>
                  <a:schemeClr val="tx1"/>
                </a:solidFill>
              </a:rPr>
              <a:t>прикровенно</a:t>
            </a:r>
            <a:r>
              <a:rPr lang="ru-RU" sz="1600" b="1" i="1" dirty="0" smtClean="0">
                <a:solidFill>
                  <a:schemeClr val="tx1"/>
                </a:solidFill>
              </a:rPr>
              <a:t>. </a:t>
            </a:r>
            <a:r>
              <a:rPr lang="ru-RU" sz="1600" b="1" i="1" dirty="0">
                <a:solidFill>
                  <a:schemeClr val="tx1"/>
                </a:solidFill>
              </a:rPr>
              <a:t>В самом деле, если в том воля Отца и для того пришел (Христос), чтобы спасти весь мир, то неверующие преступают волю </a:t>
            </a:r>
            <a:r>
              <a:rPr lang="ru-RU" sz="1600" b="1" i="1" dirty="0" smtClean="0">
                <a:solidFill>
                  <a:schemeClr val="tx1"/>
                </a:solidFill>
              </a:rPr>
              <a:t>Отца».</a:t>
            </a:r>
            <a:endParaRPr lang="ru-RU" sz="1600" b="1" i="1" dirty="0">
              <a:solidFill>
                <a:schemeClr val="tx1"/>
              </a:solidFill>
            </a:endParaRPr>
          </a:p>
        </p:txBody>
      </p:sp>
      <p:sp>
        <p:nvSpPr>
          <p:cNvPr id="13" name="Скругленный прямоугольник 12"/>
          <p:cNvSpPr/>
          <p:nvPr/>
        </p:nvSpPr>
        <p:spPr>
          <a:xfrm>
            <a:off x="233518" y="5697252"/>
            <a:ext cx="8694966" cy="97210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Зигабен</a:t>
            </a:r>
            <a:r>
              <a:rPr lang="ru-RU" sz="1600" b="1" dirty="0" smtClean="0">
                <a:solidFill>
                  <a:schemeClr val="tx1"/>
                </a:solidFill>
              </a:rPr>
              <a:t>: </a:t>
            </a:r>
            <a:r>
              <a:rPr lang="ru-RU" sz="1600" b="1" i="1" dirty="0" smtClean="0">
                <a:solidFill>
                  <a:schemeClr val="tx1"/>
                </a:solidFill>
              </a:rPr>
              <a:t>«Не </a:t>
            </a:r>
            <a:r>
              <a:rPr lang="ru-RU" sz="1600" b="1" i="1" dirty="0">
                <a:solidFill>
                  <a:schemeClr val="tx1"/>
                </a:solidFill>
              </a:rPr>
              <a:t>да творю волю Мою, или особую, так как Я не имею особой воли, но волю </a:t>
            </a:r>
            <a:r>
              <a:rPr lang="ru-RU" sz="1600" b="1" i="1" dirty="0" err="1">
                <a:solidFill>
                  <a:schemeClr val="tx1"/>
                </a:solidFill>
              </a:rPr>
              <a:t>пославшаго</a:t>
            </a:r>
            <a:r>
              <a:rPr lang="ru-RU" sz="1600" b="1" i="1" dirty="0">
                <a:solidFill>
                  <a:schemeClr val="tx1"/>
                </a:solidFill>
              </a:rPr>
              <a:t> </a:t>
            </a:r>
            <a:r>
              <a:rPr lang="ru-RU" sz="1600" b="1" i="1" dirty="0" err="1">
                <a:solidFill>
                  <a:schemeClr val="tx1"/>
                </a:solidFill>
              </a:rPr>
              <a:t>Мя</a:t>
            </a:r>
            <a:r>
              <a:rPr lang="ru-RU" sz="1600" b="1" i="1" dirty="0">
                <a:solidFill>
                  <a:schemeClr val="tx1"/>
                </a:solidFill>
              </a:rPr>
              <a:t>, т.е. общую Его и Мою, потому что у Них как одно Божество, так и одна </a:t>
            </a:r>
            <a:r>
              <a:rPr lang="ru-RU" sz="1600" b="1" i="1" dirty="0" smtClean="0">
                <a:solidFill>
                  <a:schemeClr val="tx1"/>
                </a:solidFill>
              </a:rPr>
              <a:t>воля».</a:t>
            </a:r>
            <a:endParaRPr lang="ru-RU" sz="1600" b="1" i="1" dirty="0">
              <a:solidFill>
                <a:schemeClr val="tx1"/>
              </a:solidFill>
            </a:endParaRPr>
          </a:p>
        </p:txBody>
      </p:sp>
      <p:sp>
        <p:nvSpPr>
          <p:cNvPr id="14" name="Скругленный прямоугольник 13"/>
          <p:cNvSpPr/>
          <p:nvPr/>
        </p:nvSpPr>
        <p:spPr>
          <a:xfrm>
            <a:off x="197514" y="4869160"/>
            <a:ext cx="8694966" cy="198884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tIns="36000" rIns="0" bIns="36000" rtlCol="0" anchor="ctr"/>
          <a:lstStyle/>
          <a:p>
            <a:pPr algn="ctr"/>
            <a:r>
              <a:rPr lang="ru-RU" sz="1600" b="1" dirty="0" err="1" smtClean="0">
                <a:solidFill>
                  <a:schemeClr val="tx1"/>
                </a:solidFill>
              </a:rPr>
              <a:t>Зигабен</a:t>
            </a:r>
            <a:r>
              <a:rPr lang="ru-RU" sz="1600" b="1" dirty="0" smtClean="0">
                <a:solidFill>
                  <a:schemeClr val="tx1"/>
                </a:solidFill>
              </a:rPr>
              <a:t>: </a:t>
            </a:r>
            <a:r>
              <a:rPr lang="ru-RU" sz="1600" b="1" i="1" dirty="0" smtClean="0">
                <a:solidFill>
                  <a:schemeClr val="tx1"/>
                </a:solidFill>
              </a:rPr>
              <a:t>«</a:t>
            </a:r>
            <a:r>
              <a:rPr lang="ru-RU" sz="1600" b="1" i="1" dirty="0">
                <a:solidFill>
                  <a:schemeClr val="tx1"/>
                </a:solidFill>
              </a:rPr>
              <a:t>Конечно, Он воскресит тогда всех, и тех, которые спасутся, и тех, которые погибнут, как верующих, так и неверующих; но воскресением здесь называет воскресение для блаженства, а не для наказания. Этими словами показывает, что общая воля Отца и Сына – та, чтобы все спаслись; для этого Тот послал, а Этот пришел: Тот дает верующих, а Этот, приняв, спасает. Да… не погублю, т.е. чтобы кто-либо не погиб по Моей воле. И выше Иисус Христос сказал: </a:t>
            </a:r>
            <a:r>
              <a:rPr lang="ru-RU" sz="1600" b="1" i="1" dirty="0" err="1">
                <a:solidFill>
                  <a:schemeClr val="tx1"/>
                </a:solidFill>
              </a:rPr>
              <a:t>грядущаго</a:t>
            </a:r>
            <a:r>
              <a:rPr lang="ru-RU" sz="1600" b="1" i="1" dirty="0">
                <a:solidFill>
                  <a:schemeClr val="tx1"/>
                </a:solidFill>
              </a:rPr>
              <a:t> ко Мне не </a:t>
            </a:r>
            <a:r>
              <a:rPr lang="ru-RU" sz="1600" b="1" i="1" dirty="0" err="1">
                <a:solidFill>
                  <a:schemeClr val="tx1"/>
                </a:solidFill>
              </a:rPr>
              <a:t>изжену</a:t>
            </a:r>
            <a:r>
              <a:rPr lang="ru-RU" sz="1600" b="1" i="1" dirty="0">
                <a:solidFill>
                  <a:schemeClr val="tx1"/>
                </a:solidFill>
              </a:rPr>
              <a:t> вон. Следовательно, если кто добровольно уйдет и добровольно погибнет, то потерпит это не по Его воле, так как Бог никого не влечет </a:t>
            </a:r>
            <a:r>
              <a:rPr lang="ru-RU" sz="1600" b="1" i="1" dirty="0" smtClean="0">
                <a:solidFill>
                  <a:schemeClr val="tx1"/>
                </a:solidFill>
              </a:rPr>
              <a:t>силой».</a:t>
            </a:r>
            <a:endParaRPr lang="ru-RU" sz="1600" b="1" i="1" dirty="0">
              <a:solidFill>
                <a:schemeClr val="tx1"/>
              </a:solidFill>
            </a:endParaRPr>
          </a:p>
        </p:txBody>
      </p:sp>
      <p:sp>
        <p:nvSpPr>
          <p:cNvPr id="15" name="Скругленный прямоугольник 14"/>
          <p:cNvSpPr/>
          <p:nvPr/>
        </p:nvSpPr>
        <p:spPr>
          <a:xfrm>
            <a:off x="251520" y="4869160"/>
            <a:ext cx="8658962" cy="131414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a:solidFill>
                  <a:schemeClr val="tx1"/>
                </a:solidFill>
              </a:rPr>
              <a:t>: </a:t>
            </a:r>
            <a:r>
              <a:rPr lang="ru-RU" sz="1600" b="1" i="1" dirty="0">
                <a:solidFill>
                  <a:schemeClr val="tx1"/>
                </a:solidFill>
              </a:rPr>
              <a:t>«иудеи зароптали на Него, потому что обманулись. Ибо доколе они думали, что Он говорит о хлебе чувственном, они вели себя кротко, надеясь, что Он даст им сего хлеба и удовлетворит их чреву. А как Он открыл им, что у Него речь не о чувственном хлебе, а о духовном, то они в отчаянии ропщут. Соблазнялись об Нем, видя, с одной стороны, Матерь Его, а с другой стороны, слыша: Я </a:t>
            </a:r>
            <a:r>
              <a:rPr lang="ru-RU" sz="1600" b="1" i="1" dirty="0" err="1">
                <a:solidFill>
                  <a:schemeClr val="tx1"/>
                </a:solidFill>
              </a:rPr>
              <a:t>сшел</a:t>
            </a:r>
            <a:r>
              <a:rPr lang="ru-RU" sz="1600" b="1" i="1" dirty="0">
                <a:solidFill>
                  <a:schemeClr val="tx1"/>
                </a:solidFill>
              </a:rPr>
              <a:t> с </a:t>
            </a:r>
            <a:r>
              <a:rPr lang="ru-RU" sz="1600" b="1" i="1" dirty="0" smtClean="0">
                <a:solidFill>
                  <a:schemeClr val="tx1"/>
                </a:solidFill>
              </a:rPr>
              <a:t>небес».</a:t>
            </a:r>
            <a:endParaRPr lang="ru-RU" sz="1600" b="1" i="1" dirty="0">
              <a:solidFill>
                <a:schemeClr val="tx1"/>
              </a:solidFill>
            </a:endParaRPr>
          </a:p>
        </p:txBody>
      </p:sp>
      <p:sp>
        <p:nvSpPr>
          <p:cNvPr id="8" name="Скругленный прямоугольник 7"/>
          <p:cNvSpPr/>
          <p:nvPr/>
        </p:nvSpPr>
        <p:spPr>
          <a:xfrm>
            <a:off x="233518" y="4810844"/>
            <a:ext cx="8658961" cy="12104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600" b="1" dirty="0" err="1" smtClean="0"/>
              <a:t>Блж</a:t>
            </a:r>
            <a:r>
              <a:rPr lang="ru-RU" sz="1600" b="1" dirty="0" smtClean="0"/>
              <a:t>. </a:t>
            </a:r>
            <a:r>
              <a:rPr lang="ru-RU" sz="1600" b="1" dirty="0" err="1" smtClean="0"/>
              <a:t>Феофилакт</a:t>
            </a:r>
            <a:r>
              <a:rPr lang="ru-RU" sz="1600" b="1" dirty="0" smtClean="0"/>
              <a:t>: </a:t>
            </a:r>
            <a:r>
              <a:rPr lang="ru-RU" sz="1600" b="1" i="1" dirty="0" smtClean="0"/>
              <a:t>«</a:t>
            </a:r>
            <a:r>
              <a:rPr lang="ru-RU" sz="1600" b="1" i="1" dirty="0" smtClean="0"/>
              <a:t>Показывает, </a:t>
            </a:r>
            <a:r>
              <a:rPr lang="ru-RU" sz="1600" b="1" i="1" dirty="0"/>
              <a:t>что имеющий веровать нуждается во многом содействии от Бога.</a:t>
            </a:r>
            <a:r>
              <a:rPr lang="ru-RU" sz="1600" b="1" dirty="0"/>
              <a:t> </a:t>
            </a:r>
            <a:r>
              <a:rPr lang="ru-RU" sz="1600" b="1" i="1" dirty="0" smtClean="0"/>
              <a:t>Отец </a:t>
            </a:r>
            <a:r>
              <a:rPr lang="ru-RU" sz="1600" b="1" i="1" dirty="0"/>
              <a:t>привлекает тех, которые имеют способность, по их произволению, а тех, которые сами себя сделали неспособными, не привлекает к вере. Как магнит привлекает не все, к чему приближается, а одно только железо, так и Бог ко всем приближается, но привлекает только тех, которые способны и обнаруживают некоторое сходство с </a:t>
            </a:r>
            <a:r>
              <a:rPr lang="ru-RU" sz="1600" b="1" i="1" dirty="0" smtClean="0"/>
              <a:t>Ним».</a:t>
            </a:r>
            <a:endParaRPr lang="ru-RU" sz="1600" b="1" i="1" dirty="0">
              <a:solidFill>
                <a:schemeClr val="tx1"/>
              </a:solidFill>
            </a:endParaRPr>
          </a:p>
        </p:txBody>
      </p:sp>
      <p:sp>
        <p:nvSpPr>
          <p:cNvPr id="16" name="Скругленный прямоугольник 15"/>
          <p:cNvSpPr/>
          <p:nvPr/>
        </p:nvSpPr>
        <p:spPr>
          <a:xfrm>
            <a:off x="197514" y="5949280"/>
            <a:ext cx="8712968" cy="9087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400" b="1" i="1" dirty="0">
                <a:solidFill>
                  <a:schemeClr val="tx1"/>
                </a:solidFill>
              </a:rPr>
              <a:t>«Отец привлекает и приводит к Сыну; а Сын воскрешает и оживляет, даруя дыхание в добре и жизнь, которая есть Дух </a:t>
            </a:r>
            <a:r>
              <a:rPr lang="ru-RU" sz="1400" b="1" i="1" dirty="0" err="1">
                <a:solidFill>
                  <a:schemeClr val="tx1"/>
                </a:solidFill>
              </a:rPr>
              <a:t>Святый</a:t>
            </a:r>
            <a:r>
              <a:rPr lang="ru-RU" sz="1400" b="1" i="1" dirty="0">
                <a:solidFill>
                  <a:schemeClr val="tx1"/>
                </a:solidFill>
              </a:rPr>
              <a:t>. Итак, верующим благодетельствует вся Святая Троица, а не в частности один только Отец или один только Сын, но как Естество одно, так и действие благотворения одно: Отец приводит, Сын оживляет, Дух </a:t>
            </a:r>
            <a:r>
              <a:rPr lang="ru-RU" sz="1400" b="1" i="1" dirty="0" err="1">
                <a:solidFill>
                  <a:schemeClr val="tx1"/>
                </a:solidFill>
              </a:rPr>
              <a:t>Святый</a:t>
            </a:r>
            <a:r>
              <a:rPr lang="ru-RU" sz="1400" b="1" i="1" dirty="0">
                <a:solidFill>
                  <a:schemeClr val="tx1"/>
                </a:solidFill>
              </a:rPr>
              <a:t> для оживляемых служит дыханием».</a:t>
            </a:r>
          </a:p>
        </p:txBody>
      </p:sp>
      <p:sp>
        <p:nvSpPr>
          <p:cNvPr id="17" name="Скругленный прямоугольник 16"/>
          <p:cNvSpPr/>
          <p:nvPr/>
        </p:nvSpPr>
        <p:spPr>
          <a:xfrm>
            <a:off x="233518" y="5013176"/>
            <a:ext cx="8694966" cy="85040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rPr>
              <a:t>Блж</a:t>
            </a:r>
            <a:r>
              <a:rPr lang="ru-RU" sz="1600" b="1" dirty="0">
                <a:solidFill>
                  <a:schemeClr val="tx1"/>
                </a:solidFill>
              </a:rPr>
              <a:t>. </a:t>
            </a:r>
            <a:r>
              <a:rPr lang="ru-RU" sz="1600" b="1" dirty="0" err="1">
                <a:solidFill>
                  <a:schemeClr val="tx1"/>
                </a:solidFill>
              </a:rPr>
              <a:t>Феофилакт</a:t>
            </a:r>
            <a:r>
              <a:rPr lang="ru-RU" sz="1600" b="1" dirty="0" smtClean="0">
                <a:solidFill>
                  <a:schemeClr val="tx1"/>
                </a:solidFill>
              </a:rPr>
              <a:t>: </a:t>
            </a:r>
            <a:r>
              <a:rPr lang="ru-RU" sz="1600" b="1" i="1" dirty="0" smtClean="0">
                <a:solidFill>
                  <a:schemeClr val="tx1"/>
                </a:solidFill>
              </a:rPr>
              <a:t>«</a:t>
            </a:r>
            <a:r>
              <a:rPr lang="ru-RU" sz="1600" b="1" i="1" dirty="0">
                <a:solidFill>
                  <a:schemeClr val="tx1"/>
                </a:solidFill>
              </a:rPr>
              <a:t>Он как бы так говорит: естественно то, что вы не веруете в Меня, потому что вы не были привлечены Отцом, как недостойные: </a:t>
            </a:r>
            <a:r>
              <a:rPr lang="ru-RU" sz="1600" b="1" i="1" dirty="0" err="1">
                <a:solidFill>
                  <a:schemeClr val="tx1"/>
                </a:solidFill>
              </a:rPr>
              <a:t>никтоже</a:t>
            </a:r>
            <a:r>
              <a:rPr lang="ru-RU" sz="1600" b="1" i="1" dirty="0">
                <a:solidFill>
                  <a:schemeClr val="tx1"/>
                </a:solidFill>
              </a:rPr>
              <a:t> может прийти ко Мне, или уверовать в Меня, аще не Отец </a:t>
            </a:r>
            <a:r>
              <a:rPr lang="ru-RU" sz="1600" b="1" i="1" dirty="0" err="1">
                <a:solidFill>
                  <a:schemeClr val="tx1"/>
                </a:solidFill>
              </a:rPr>
              <a:t>пославый</a:t>
            </a:r>
            <a:r>
              <a:rPr lang="ru-RU" sz="1600" b="1" i="1" dirty="0">
                <a:solidFill>
                  <a:schemeClr val="tx1"/>
                </a:solidFill>
              </a:rPr>
              <a:t> </a:t>
            </a:r>
            <a:r>
              <a:rPr lang="ru-RU" sz="1600" b="1" i="1" dirty="0" err="1">
                <a:solidFill>
                  <a:schemeClr val="tx1"/>
                </a:solidFill>
              </a:rPr>
              <a:t>Мя</a:t>
            </a:r>
            <a:r>
              <a:rPr lang="ru-RU" sz="1600" b="1" i="1" dirty="0">
                <a:solidFill>
                  <a:schemeClr val="tx1"/>
                </a:solidFill>
              </a:rPr>
              <a:t> привлечет </a:t>
            </a:r>
            <a:r>
              <a:rPr lang="ru-RU" sz="1600" b="1" i="1" dirty="0" smtClean="0">
                <a:solidFill>
                  <a:schemeClr val="tx1"/>
                </a:solidFill>
              </a:rPr>
              <a:t>его».</a:t>
            </a:r>
            <a:endParaRPr lang="ru-RU" sz="1600" b="1" i="1" dirty="0">
              <a:solidFill>
                <a:schemeClr val="tx1"/>
              </a:solidFill>
            </a:endParaRPr>
          </a:p>
        </p:txBody>
      </p:sp>
      <p:sp>
        <p:nvSpPr>
          <p:cNvPr id="19" name="Скругленный прямоугольник 18"/>
          <p:cNvSpPr/>
          <p:nvPr/>
        </p:nvSpPr>
        <p:spPr>
          <a:xfrm>
            <a:off x="233518" y="4955747"/>
            <a:ext cx="8658961" cy="1281565"/>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«И </a:t>
            </a:r>
            <a:r>
              <a:rPr lang="ru-RU" sz="1600" b="1" i="1" dirty="0">
                <a:solidFill>
                  <a:schemeClr val="tx1"/>
                </a:solidFill>
              </a:rPr>
              <a:t>будут все научены Богом (</a:t>
            </a:r>
            <a:r>
              <a:rPr lang="ru-RU" sz="1600" b="1" i="1" dirty="0" err="1">
                <a:solidFill>
                  <a:schemeClr val="tx1"/>
                </a:solidFill>
              </a:rPr>
              <a:t>Ис</a:t>
            </a:r>
            <a:r>
              <a:rPr lang="ru-RU" sz="1600" b="1" i="1" dirty="0">
                <a:solidFill>
                  <a:schemeClr val="tx1"/>
                </a:solidFill>
              </a:rPr>
              <a:t>. 54, 13); все, разумеется, желающие. Отец есть общий Учитель, чрез откровение достойным дающий знать о Своем Сыне. Ибо, касаясь сердец простых и незлобивых, открывает им Сына, подобно как и Петру открыл Его (Мф. 16, 17). Итак, </a:t>
            </a:r>
            <a:r>
              <a:rPr lang="ru-RU" sz="1600" b="1" i="1" u="sng" dirty="0">
                <a:solidFill>
                  <a:schemeClr val="tx1"/>
                </a:solidFill>
              </a:rPr>
              <a:t>слышащий от Отца</a:t>
            </a:r>
            <a:r>
              <a:rPr lang="ru-RU" sz="1600" b="1" i="1" dirty="0">
                <a:solidFill>
                  <a:schemeClr val="tx1"/>
                </a:solidFill>
              </a:rPr>
              <a:t>, то есть принимающий откровение Отца и делающийся истинным Его учеником, приходит ко </a:t>
            </a:r>
            <a:r>
              <a:rPr lang="ru-RU" sz="1600" b="1" i="1" dirty="0" smtClean="0">
                <a:solidFill>
                  <a:schemeClr val="tx1"/>
                </a:solidFill>
              </a:rPr>
              <a:t>Мне».</a:t>
            </a:r>
            <a:endParaRPr lang="ru-RU" sz="1600" b="1" i="1" dirty="0">
              <a:solidFill>
                <a:schemeClr val="tx1"/>
              </a:solidFill>
            </a:endParaRPr>
          </a:p>
        </p:txBody>
      </p:sp>
      <p:sp>
        <p:nvSpPr>
          <p:cNvPr id="20" name="Скругленный прямоугольник 19"/>
          <p:cNvSpPr/>
          <p:nvPr/>
        </p:nvSpPr>
        <p:spPr>
          <a:xfrm>
            <a:off x="260521" y="5013176"/>
            <a:ext cx="8640959" cy="1584175"/>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rPr>
              <a:t>Блж</a:t>
            </a:r>
            <a:r>
              <a:rPr lang="ru-RU" sz="1600" b="1" dirty="0">
                <a:solidFill>
                  <a:schemeClr val="tx1"/>
                </a:solidFill>
              </a:rPr>
              <a:t>. </a:t>
            </a:r>
            <a:r>
              <a:rPr lang="ru-RU" sz="1600" b="1" dirty="0" err="1">
                <a:solidFill>
                  <a:schemeClr val="tx1"/>
                </a:solidFill>
              </a:rPr>
              <a:t>Феофилакт</a:t>
            </a:r>
            <a:r>
              <a:rPr lang="ru-RU" sz="1600" b="1" dirty="0" smtClean="0">
                <a:solidFill>
                  <a:schemeClr val="tx1"/>
                </a:solidFill>
              </a:rPr>
              <a:t>: </a:t>
            </a:r>
            <a:r>
              <a:rPr lang="ru-RU" sz="1600" b="1" i="1" dirty="0" smtClean="0">
                <a:solidFill>
                  <a:schemeClr val="tx1"/>
                </a:solidFill>
              </a:rPr>
              <a:t>«Ужели </a:t>
            </a:r>
            <a:r>
              <a:rPr lang="ru-RU" sz="1600" b="1" i="1" dirty="0">
                <a:solidFill>
                  <a:schemeClr val="tx1"/>
                </a:solidFill>
              </a:rPr>
              <a:t>прежде сего они не были учены Богом в Ветхом Завете? Были, но не так. Ибо здесь, то есть в Новом Завете, есть особенность. Тогда учились познанию о Боге чрез людей, а ныне, когда воплотился Единородный, познание бывает от Самого Отца во Святом Духе, так что исполняется пророческое слово: во свете Тебя, Отца, то есть в Духе, узрим Свет, который есть Сын (</a:t>
            </a:r>
            <a:r>
              <a:rPr lang="ru-RU" sz="1600" b="1" i="1" dirty="0" err="1">
                <a:solidFill>
                  <a:schemeClr val="tx1"/>
                </a:solidFill>
              </a:rPr>
              <a:t>Пс</a:t>
            </a:r>
            <a:r>
              <a:rPr lang="ru-RU" sz="1600" b="1" i="1" dirty="0">
                <a:solidFill>
                  <a:schemeClr val="tx1"/>
                </a:solidFill>
              </a:rPr>
              <a:t>. 35, 10</a:t>
            </a:r>
            <a:r>
              <a:rPr lang="ru-RU" sz="1600" b="1" i="1" dirty="0" smtClean="0">
                <a:solidFill>
                  <a:schemeClr val="tx1"/>
                </a:solidFill>
              </a:rPr>
              <a:t>). </a:t>
            </a:r>
            <a:r>
              <a:rPr lang="ru-RU" sz="1600" b="1" i="1" dirty="0">
                <a:solidFill>
                  <a:schemeClr val="tx1"/>
                </a:solidFill>
              </a:rPr>
              <a:t>Подлинно, все мы, которые приняли веру во Христа, научены ныне </a:t>
            </a:r>
            <a:r>
              <a:rPr lang="ru-RU" sz="1600" b="1" i="1" dirty="0" smtClean="0">
                <a:solidFill>
                  <a:schemeClr val="tx1"/>
                </a:solidFill>
              </a:rPr>
              <a:t>Богом».</a:t>
            </a:r>
            <a:endParaRPr lang="ru-RU" sz="1600" b="1" i="1" dirty="0">
              <a:solidFill>
                <a:schemeClr val="tx1"/>
              </a:solidFill>
            </a:endParaRPr>
          </a:p>
        </p:txBody>
      </p:sp>
      <p:sp>
        <p:nvSpPr>
          <p:cNvPr id="18" name="Скругленный прямоугольник 17"/>
          <p:cNvSpPr/>
          <p:nvPr/>
        </p:nvSpPr>
        <p:spPr>
          <a:xfrm>
            <a:off x="206515" y="5167944"/>
            <a:ext cx="8694966" cy="12961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i="1" dirty="0" err="1" smtClean="0">
                <a:solidFill>
                  <a:schemeClr val="tx1"/>
                </a:solidFill>
              </a:rPr>
              <a:t>Глатков</a:t>
            </a:r>
            <a:r>
              <a:rPr lang="ru-RU" sz="1600" b="1" i="1" dirty="0" smtClean="0">
                <a:solidFill>
                  <a:schemeClr val="tx1"/>
                </a:solidFill>
              </a:rPr>
              <a:t>: «Никто </a:t>
            </a:r>
            <a:r>
              <a:rPr lang="ru-RU" sz="1600" b="1" i="1" dirty="0">
                <a:solidFill>
                  <a:schemeClr val="tx1"/>
                </a:solidFill>
              </a:rPr>
              <a:t>не видел Бога, кроме Того, Кого Он послал в мир; только один Он видел Бога; только Он может знать Его волю и, зная ее, научить вас; следовательно, только через Него вы можете быть научены Богом. А так как и слова, и дела Мои доказывают вам, что Я Тот, Кого Он послал в мир, то всякий слушающий Меня и верующий, что Я послан Богом, научается через Меня Самим </a:t>
            </a:r>
            <a:r>
              <a:rPr lang="ru-RU" sz="1600" b="1" i="1" dirty="0" smtClean="0">
                <a:solidFill>
                  <a:schemeClr val="tx1"/>
                </a:solidFill>
              </a:rPr>
              <a:t>Богом». </a:t>
            </a:r>
            <a:endParaRPr lang="ru-RU" sz="1600" b="1" i="1" dirty="0">
              <a:solidFill>
                <a:schemeClr val="tx1"/>
              </a:solidFill>
            </a:endParaRPr>
          </a:p>
        </p:txBody>
      </p:sp>
      <p:sp>
        <p:nvSpPr>
          <p:cNvPr id="21" name="Скругленный прямоугольник 20"/>
          <p:cNvSpPr/>
          <p:nvPr/>
        </p:nvSpPr>
        <p:spPr>
          <a:xfrm>
            <a:off x="197514" y="5301208"/>
            <a:ext cx="8730970" cy="8640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600" b="1" dirty="0" smtClean="0">
                <a:solidFill>
                  <a:schemeClr val="tx1"/>
                </a:solidFill>
              </a:rPr>
              <a:t>Хлеб жизни - </a:t>
            </a:r>
            <a:r>
              <a:rPr lang="ru-RU" sz="1600" b="1" dirty="0">
                <a:solidFill>
                  <a:schemeClr val="tx1"/>
                </a:solidFill>
              </a:rPr>
              <a:t>хлеб живой, а не бездушный, какой была манна. Манна питала только тело, а потому те, кто ее ели, умерли; хлеб же, сходящий с небес действительным образом, а не только видимым, как манна, таков, что кто будет есть Его, </a:t>
            </a:r>
            <a:r>
              <a:rPr lang="ru-RU" sz="1600" b="1" dirty="0" smtClean="0">
                <a:solidFill>
                  <a:schemeClr val="tx1"/>
                </a:solidFill>
              </a:rPr>
              <a:t>«не умрет», </a:t>
            </a:r>
            <a:r>
              <a:rPr lang="ru-RU" sz="1600" b="1" dirty="0">
                <a:solidFill>
                  <a:schemeClr val="tx1"/>
                </a:solidFill>
              </a:rPr>
              <a:t>но </a:t>
            </a:r>
            <a:r>
              <a:rPr lang="ru-RU" sz="1600" b="1" dirty="0" smtClean="0">
                <a:solidFill>
                  <a:schemeClr val="tx1"/>
                </a:solidFill>
              </a:rPr>
              <a:t>«жив </a:t>
            </a:r>
            <a:r>
              <a:rPr lang="ru-RU" sz="1600" b="1" dirty="0">
                <a:solidFill>
                  <a:schemeClr val="tx1"/>
                </a:solidFill>
              </a:rPr>
              <a:t>будет во </a:t>
            </a:r>
            <a:r>
              <a:rPr lang="ru-RU" sz="1600" b="1" dirty="0" smtClean="0">
                <a:solidFill>
                  <a:schemeClr val="tx1"/>
                </a:solidFill>
              </a:rPr>
              <a:t>веки».</a:t>
            </a:r>
            <a:endParaRPr lang="ru-RU" sz="1600" dirty="0">
              <a:solidFill>
                <a:schemeClr val="tx1"/>
              </a:solidFill>
            </a:endParaRPr>
          </a:p>
        </p:txBody>
      </p:sp>
    </p:spTree>
    <p:extLst>
      <p:ext uri="{BB962C8B-B14F-4D97-AF65-F5344CB8AC3E}">
        <p14:creationId xmlns:p14="http://schemas.microsoft.com/office/powerpoint/2010/main" val="162523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childTnLst>
                          </p:cTn>
                        </p:par>
                        <p:par>
                          <p:cTn id="21" fill="hold">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5"/>
                                        </p:tgtEl>
                                      </p:cBhvr>
                                    </p:animEffect>
                                    <p:set>
                                      <p:cBhvr>
                                        <p:cTn id="29" dur="1" fill="hold">
                                          <p:stCondLst>
                                            <p:cond delay="499"/>
                                          </p:stCondLst>
                                        </p:cTn>
                                        <p:tgtEl>
                                          <p:spTgt spid="5"/>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12"/>
                                        </p:tgtEl>
                                      </p:cBhvr>
                                    </p:animEffect>
                                    <p:set>
                                      <p:cBhvr>
                                        <p:cTn id="39" dur="1" fill="hold">
                                          <p:stCondLst>
                                            <p:cond delay="499"/>
                                          </p:stCondLst>
                                        </p:cTn>
                                        <p:tgtEl>
                                          <p:spTgt spid="12"/>
                                        </p:tgtEl>
                                        <p:attrNameLst>
                                          <p:attrName>style.visibility</p:attrName>
                                        </p:attrNameLst>
                                      </p:cBhvr>
                                      <p:to>
                                        <p:strVal val="hidden"/>
                                      </p:to>
                                    </p:set>
                                  </p:childTnLst>
                                </p:cTn>
                              </p:par>
                            </p:childTnLst>
                          </p:cTn>
                        </p:par>
                        <p:par>
                          <p:cTn id="40" fill="hold">
                            <p:stCondLst>
                              <p:cond delay="500"/>
                            </p:stCondLst>
                            <p:childTnLst>
                              <p:par>
                                <p:cTn id="41" presetID="22" presetClass="entr" presetSubtype="4"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grpId="1" nodeType="clickEffect">
                                  <p:stCondLst>
                                    <p:cond delay="0"/>
                                  </p:stCondLst>
                                  <p:childTnLst>
                                    <p:animEffect transition="out" filter="fade">
                                      <p:cBhvr>
                                        <p:cTn id="47" dur="500"/>
                                        <p:tgtEl>
                                          <p:spTgt spid="11"/>
                                        </p:tgtEl>
                                      </p:cBhvr>
                                    </p:animEffect>
                                    <p:set>
                                      <p:cBhvr>
                                        <p:cTn id="48" dur="1" fill="hold">
                                          <p:stCondLst>
                                            <p:cond delay="499"/>
                                          </p:stCondLst>
                                        </p:cTn>
                                        <p:tgtEl>
                                          <p:spTgt spid="11"/>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grpId="1" nodeType="clickEffect">
                                  <p:stCondLst>
                                    <p:cond delay="0"/>
                                  </p:stCondLst>
                                  <p:childTnLst>
                                    <p:animEffect transition="out" filter="fade">
                                      <p:cBhvr>
                                        <p:cTn id="57" dur="500"/>
                                        <p:tgtEl>
                                          <p:spTgt spid="13"/>
                                        </p:tgtEl>
                                      </p:cBhvr>
                                    </p:animEffect>
                                    <p:set>
                                      <p:cBhvr>
                                        <p:cTn id="58" dur="1" fill="hold">
                                          <p:stCondLst>
                                            <p:cond delay="499"/>
                                          </p:stCondLst>
                                        </p:cTn>
                                        <p:tgtEl>
                                          <p:spTgt spid="13"/>
                                        </p:tgtEl>
                                        <p:attrNameLst>
                                          <p:attrName>style.visibility</p:attrName>
                                        </p:attrNameLst>
                                      </p:cBhvr>
                                      <p:to>
                                        <p:strVal val="hidden"/>
                                      </p:to>
                                    </p:set>
                                  </p:childTnLst>
                                </p:cTn>
                              </p:par>
                            </p:childTnLst>
                          </p:cTn>
                        </p:par>
                        <p:par>
                          <p:cTn id="59" fill="hold">
                            <p:stCondLst>
                              <p:cond delay="500"/>
                            </p:stCondLst>
                            <p:childTnLst>
                              <p:par>
                                <p:cTn id="60" presetID="22" presetClass="entr" presetSubtype="4"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down)">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14"/>
                                        </p:tgtEl>
                                      </p:cBhvr>
                                    </p:animEffect>
                                    <p:set>
                                      <p:cBhvr>
                                        <p:cTn id="67" dur="1" fill="hold">
                                          <p:stCondLst>
                                            <p:cond delay="499"/>
                                          </p:stCondLst>
                                        </p:cTn>
                                        <p:tgtEl>
                                          <p:spTgt spid="14"/>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down)">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childTnLst>
                                    <p:animEffect transition="out" filter="fade">
                                      <p:cBhvr>
                                        <p:cTn id="76" dur="500"/>
                                        <p:tgtEl>
                                          <p:spTgt spid="15"/>
                                        </p:tgtEl>
                                      </p:cBhvr>
                                    </p:animEffect>
                                    <p:set>
                                      <p:cBhvr>
                                        <p:cTn id="77" dur="1" fill="hold">
                                          <p:stCondLst>
                                            <p:cond delay="499"/>
                                          </p:stCondLst>
                                        </p:cTn>
                                        <p:tgtEl>
                                          <p:spTgt spid="15"/>
                                        </p:tgtEl>
                                        <p:attrNameLst>
                                          <p:attrName>style.visibility</p:attrName>
                                        </p:attrNameLst>
                                      </p:cBhvr>
                                      <p:to>
                                        <p:strVal val="hidden"/>
                                      </p:to>
                                    </p:set>
                                  </p:childTnLst>
                                </p:cTn>
                              </p:par>
                            </p:childTnLst>
                          </p:cTn>
                        </p:par>
                        <p:par>
                          <p:cTn id="78" fill="hold">
                            <p:stCondLst>
                              <p:cond delay="500"/>
                            </p:stCondLst>
                            <p:childTnLst>
                              <p:par>
                                <p:cTn id="79" presetID="22" presetClass="entr" presetSubtype="4" fill="hold" grpId="0" nodeType="after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wipe(down)">
                                      <p:cBhvr>
                                        <p:cTn id="81" dur="500"/>
                                        <p:tgtEl>
                                          <p:spTgt spid="8"/>
                                        </p:tgtEl>
                                      </p:cBhvr>
                                    </p:animEffect>
                                  </p:childTnLst>
                                </p:cTn>
                              </p:par>
                            </p:childTnLst>
                          </p:cTn>
                        </p:par>
                        <p:par>
                          <p:cTn id="82" fill="hold">
                            <p:stCondLst>
                              <p:cond delay="1000"/>
                            </p:stCondLst>
                            <p:childTnLst>
                              <p:par>
                                <p:cTn id="83" presetID="22" presetClass="entr" presetSubtype="4" fill="hold" grpId="0" nodeType="afterEffect">
                                  <p:stCondLst>
                                    <p:cond delay="750"/>
                                  </p:stCondLst>
                                  <p:childTnLst>
                                    <p:set>
                                      <p:cBhvr>
                                        <p:cTn id="84" dur="1" fill="hold">
                                          <p:stCondLst>
                                            <p:cond delay="0"/>
                                          </p:stCondLst>
                                        </p:cTn>
                                        <p:tgtEl>
                                          <p:spTgt spid="16"/>
                                        </p:tgtEl>
                                        <p:attrNameLst>
                                          <p:attrName>style.visibility</p:attrName>
                                        </p:attrNameLst>
                                      </p:cBhvr>
                                      <p:to>
                                        <p:strVal val="visible"/>
                                      </p:to>
                                    </p:set>
                                    <p:animEffect transition="in" filter="wipe(down)">
                                      <p:cBhvr>
                                        <p:cTn id="85" dur="500"/>
                                        <p:tgtEl>
                                          <p:spTgt spid="16"/>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grpId="1" nodeType="clickEffect">
                                  <p:stCondLst>
                                    <p:cond delay="0"/>
                                  </p:stCondLst>
                                  <p:childTnLst>
                                    <p:animEffect transition="out" filter="fade">
                                      <p:cBhvr>
                                        <p:cTn id="89" dur="500"/>
                                        <p:tgtEl>
                                          <p:spTgt spid="8"/>
                                        </p:tgtEl>
                                      </p:cBhvr>
                                    </p:animEffect>
                                    <p:set>
                                      <p:cBhvr>
                                        <p:cTn id="90" dur="1" fill="hold">
                                          <p:stCondLst>
                                            <p:cond delay="499"/>
                                          </p:stCondLst>
                                        </p:cTn>
                                        <p:tgtEl>
                                          <p:spTgt spid="8"/>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500"/>
                                        <p:tgtEl>
                                          <p:spTgt spid="16"/>
                                        </p:tgtEl>
                                      </p:cBhvr>
                                    </p:animEffect>
                                    <p:set>
                                      <p:cBhvr>
                                        <p:cTn id="93" dur="1" fill="hold">
                                          <p:stCondLst>
                                            <p:cond delay="499"/>
                                          </p:stCondLst>
                                        </p:cTn>
                                        <p:tgtEl>
                                          <p:spTgt spid="16"/>
                                        </p:tgtEl>
                                        <p:attrNameLst>
                                          <p:attrName>style.visibility</p:attrName>
                                        </p:attrNameLst>
                                      </p:cBhvr>
                                      <p:to>
                                        <p:strVal val="hidden"/>
                                      </p:to>
                                    </p:set>
                                  </p:childTnLst>
                                </p:cTn>
                              </p:par>
                            </p:childTnLst>
                          </p:cTn>
                        </p:par>
                        <p:par>
                          <p:cTn id="94" fill="hold">
                            <p:stCondLst>
                              <p:cond delay="500"/>
                            </p:stCondLst>
                            <p:childTnLst>
                              <p:par>
                                <p:cTn id="95" presetID="22" presetClass="entr" presetSubtype="4" fill="hold" grpId="0" nodeType="after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wipe(down)">
                                      <p:cBhvr>
                                        <p:cTn id="97" dur="500"/>
                                        <p:tgtEl>
                                          <p:spTgt spid="17"/>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grpId="1" nodeType="clickEffect">
                                  <p:stCondLst>
                                    <p:cond delay="0"/>
                                  </p:stCondLst>
                                  <p:childTnLst>
                                    <p:animEffect transition="out" filter="fade">
                                      <p:cBhvr>
                                        <p:cTn id="101" dur="500"/>
                                        <p:tgtEl>
                                          <p:spTgt spid="17"/>
                                        </p:tgtEl>
                                      </p:cBhvr>
                                    </p:animEffect>
                                    <p:set>
                                      <p:cBhvr>
                                        <p:cTn id="102" dur="1" fill="hold">
                                          <p:stCondLst>
                                            <p:cond delay="499"/>
                                          </p:stCondLst>
                                        </p:cTn>
                                        <p:tgtEl>
                                          <p:spTgt spid="17"/>
                                        </p:tgtEl>
                                        <p:attrNameLst>
                                          <p:attrName>style.visibility</p:attrName>
                                        </p:attrNameLst>
                                      </p:cBhvr>
                                      <p:to>
                                        <p:strVal val="hidden"/>
                                      </p:to>
                                    </p:set>
                                  </p:childTnLst>
                                </p:cTn>
                              </p:par>
                            </p:childTnLst>
                          </p:cTn>
                        </p:par>
                        <p:par>
                          <p:cTn id="103" fill="hold">
                            <p:stCondLst>
                              <p:cond delay="500"/>
                            </p:stCondLst>
                            <p:childTnLst>
                              <p:par>
                                <p:cTn id="104" presetID="22" presetClass="entr" presetSubtype="4"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down)">
                                      <p:cBhvr>
                                        <p:cTn id="106" dur="500"/>
                                        <p:tgtEl>
                                          <p:spTgt spid="19"/>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xit" presetSubtype="0" fill="hold" grpId="1" nodeType="clickEffect">
                                  <p:stCondLst>
                                    <p:cond delay="0"/>
                                  </p:stCondLst>
                                  <p:childTnLst>
                                    <p:animEffect transition="out" filter="fade">
                                      <p:cBhvr>
                                        <p:cTn id="110" dur="500"/>
                                        <p:tgtEl>
                                          <p:spTgt spid="19"/>
                                        </p:tgtEl>
                                      </p:cBhvr>
                                    </p:animEffect>
                                    <p:set>
                                      <p:cBhvr>
                                        <p:cTn id="111" dur="1" fill="hold">
                                          <p:stCondLst>
                                            <p:cond delay="499"/>
                                          </p:stCondLst>
                                        </p:cTn>
                                        <p:tgtEl>
                                          <p:spTgt spid="19"/>
                                        </p:tgtEl>
                                        <p:attrNameLst>
                                          <p:attrName>style.visibility</p:attrName>
                                        </p:attrNameLst>
                                      </p:cBhvr>
                                      <p:to>
                                        <p:strVal val="hidden"/>
                                      </p:to>
                                    </p:set>
                                  </p:childTnLst>
                                </p:cTn>
                              </p:par>
                            </p:childTnLst>
                          </p:cTn>
                        </p:par>
                        <p:par>
                          <p:cTn id="112" fill="hold">
                            <p:stCondLst>
                              <p:cond delay="500"/>
                            </p:stCondLst>
                            <p:childTnLst>
                              <p:par>
                                <p:cTn id="113" presetID="22" presetClass="entr" presetSubtype="4" fill="hold" grpId="0" nodeType="afterEffect">
                                  <p:stCondLst>
                                    <p:cond delay="0"/>
                                  </p:stCondLst>
                                  <p:childTnLst>
                                    <p:set>
                                      <p:cBhvr>
                                        <p:cTn id="114" dur="1" fill="hold">
                                          <p:stCondLst>
                                            <p:cond delay="0"/>
                                          </p:stCondLst>
                                        </p:cTn>
                                        <p:tgtEl>
                                          <p:spTgt spid="20"/>
                                        </p:tgtEl>
                                        <p:attrNameLst>
                                          <p:attrName>style.visibility</p:attrName>
                                        </p:attrNameLst>
                                      </p:cBhvr>
                                      <p:to>
                                        <p:strVal val="visible"/>
                                      </p:to>
                                    </p:set>
                                    <p:animEffect transition="in" filter="wipe(down)">
                                      <p:cBhvr>
                                        <p:cTn id="115" dur="500"/>
                                        <p:tgtEl>
                                          <p:spTgt spid="20"/>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xit" presetSubtype="0" fill="hold" grpId="1" nodeType="clickEffect">
                                  <p:stCondLst>
                                    <p:cond delay="0"/>
                                  </p:stCondLst>
                                  <p:childTnLst>
                                    <p:animEffect transition="out" filter="fade">
                                      <p:cBhvr>
                                        <p:cTn id="119" dur="500"/>
                                        <p:tgtEl>
                                          <p:spTgt spid="20"/>
                                        </p:tgtEl>
                                      </p:cBhvr>
                                    </p:animEffect>
                                    <p:set>
                                      <p:cBhvr>
                                        <p:cTn id="120" dur="1" fill="hold">
                                          <p:stCondLst>
                                            <p:cond delay="499"/>
                                          </p:stCondLst>
                                        </p:cTn>
                                        <p:tgtEl>
                                          <p:spTgt spid="20"/>
                                        </p:tgtEl>
                                        <p:attrNameLst>
                                          <p:attrName>style.visibility</p:attrName>
                                        </p:attrNameLst>
                                      </p:cBhvr>
                                      <p:to>
                                        <p:strVal val="hidden"/>
                                      </p:to>
                                    </p:set>
                                  </p:childTnLst>
                                </p:cTn>
                              </p:par>
                            </p:childTnLst>
                          </p:cTn>
                        </p:par>
                        <p:par>
                          <p:cTn id="121" fill="hold">
                            <p:stCondLst>
                              <p:cond delay="500"/>
                            </p:stCondLst>
                            <p:childTnLst>
                              <p:par>
                                <p:cTn id="122" presetID="22" presetClass="entr" presetSubtype="4" fill="hold" grpId="0" nodeType="afterEffect">
                                  <p:stCondLst>
                                    <p:cond delay="0"/>
                                  </p:stCondLst>
                                  <p:childTnLst>
                                    <p:set>
                                      <p:cBhvr>
                                        <p:cTn id="123" dur="1" fill="hold">
                                          <p:stCondLst>
                                            <p:cond delay="0"/>
                                          </p:stCondLst>
                                        </p:cTn>
                                        <p:tgtEl>
                                          <p:spTgt spid="18"/>
                                        </p:tgtEl>
                                        <p:attrNameLst>
                                          <p:attrName>style.visibility</p:attrName>
                                        </p:attrNameLst>
                                      </p:cBhvr>
                                      <p:to>
                                        <p:strVal val="visible"/>
                                      </p:to>
                                    </p:set>
                                    <p:animEffect transition="in" filter="wipe(down)">
                                      <p:cBhvr>
                                        <p:cTn id="124" dur="500"/>
                                        <p:tgtEl>
                                          <p:spTgt spid="18"/>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xit" presetSubtype="0" fill="hold" grpId="1" nodeType="clickEffect">
                                  <p:stCondLst>
                                    <p:cond delay="0"/>
                                  </p:stCondLst>
                                  <p:childTnLst>
                                    <p:animEffect transition="out" filter="fade">
                                      <p:cBhvr>
                                        <p:cTn id="128" dur="500"/>
                                        <p:tgtEl>
                                          <p:spTgt spid="18"/>
                                        </p:tgtEl>
                                      </p:cBhvr>
                                    </p:animEffect>
                                    <p:set>
                                      <p:cBhvr>
                                        <p:cTn id="129" dur="1" fill="hold">
                                          <p:stCondLst>
                                            <p:cond delay="499"/>
                                          </p:stCondLst>
                                        </p:cTn>
                                        <p:tgtEl>
                                          <p:spTgt spid="18"/>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22" presetClass="entr" presetSubtype="4" fill="hold" grpId="0" nodeType="click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wipe(down)">
                                      <p:cBhvr>
                                        <p:cTn id="134" dur="500"/>
                                        <p:tgtEl>
                                          <p:spTgt spid="21"/>
                                        </p:tgtEl>
                                      </p:cBhvr>
                                    </p:animEffect>
                                  </p:childTnLst>
                                </p:cTn>
                              </p:par>
                            </p:childTnLst>
                          </p:cTn>
                        </p:par>
                      </p:childTnLst>
                    </p:cTn>
                  </p:par>
                  <p:par>
                    <p:cTn id="135" fill="hold">
                      <p:stCondLst>
                        <p:cond delay="indefinite"/>
                      </p:stCondLst>
                      <p:childTnLst>
                        <p:par>
                          <p:cTn id="136" fill="hold">
                            <p:stCondLst>
                              <p:cond delay="0"/>
                            </p:stCondLst>
                            <p:childTnLst>
                              <p:par>
                                <p:cTn id="137" presetID="10" presetClass="exit" presetSubtype="0" fill="hold" grpId="1" nodeType="clickEffect">
                                  <p:stCondLst>
                                    <p:cond delay="0"/>
                                  </p:stCondLst>
                                  <p:childTnLst>
                                    <p:animEffect transition="out" filter="fade">
                                      <p:cBhvr>
                                        <p:cTn id="138" dur="500"/>
                                        <p:tgtEl>
                                          <p:spTgt spid="21"/>
                                        </p:tgtEl>
                                      </p:cBhvr>
                                    </p:animEffect>
                                    <p:set>
                                      <p:cBhvr>
                                        <p:cTn id="139"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0" grpId="1" animBg="1"/>
      <p:bldP spid="5" grpId="0" animBg="1"/>
      <p:bldP spid="5"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8" grpId="0" animBg="1"/>
      <p:bldP spid="8" grpId="1" animBg="1"/>
      <p:bldP spid="16" grpId="0" animBg="1"/>
      <p:bldP spid="16" grpId="1" animBg="1"/>
      <p:bldP spid="17" grpId="0" animBg="1"/>
      <p:bldP spid="17" grpId="1" animBg="1"/>
      <p:bldP spid="19" grpId="0" animBg="1"/>
      <p:bldP spid="19" grpId="1" animBg="1"/>
      <p:bldP spid="20" grpId="0" animBg="1"/>
      <p:bldP spid="20" grpId="1" animBg="1"/>
      <p:bldP spid="18" grpId="0" animBg="1"/>
      <p:bldP spid="18" grpId="1" animBg="1"/>
      <p:bldP spid="21" grpId="0" animBg="1"/>
      <p:bldP spid="2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dkUpDiag">
          <a:fgClr>
            <a:schemeClr val="accent5">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dirty="0"/>
          </a:p>
        </p:txBody>
      </p:sp>
      <p:sp>
        <p:nvSpPr>
          <p:cNvPr id="6" name="Скругленный прямоугольник 5"/>
          <p:cNvSpPr/>
          <p:nvPr/>
        </p:nvSpPr>
        <p:spPr>
          <a:xfrm>
            <a:off x="575556" y="188640"/>
            <a:ext cx="7920880" cy="33021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ru-RU" sz="2000" b="1" dirty="0" smtClean="0">
                <a:solidFill>
                  <a:schemeClr val="tx1"/>
                </a:solidFill>
              </a:rPr>
              <a:t>3) </a:t>
            </a:r>
            <a:r>
              <a:rPr lang="ru-RU" sz="2000" b="1" dirty="0">
                <a:solidFill>
                  <a:schemeClr val="tx1"/>
                </a:solidFill>
              </a:rPr>
              <a:t>Объяснение, что пища, которую Он даст есть Его Плоть и Кровь</a:t>
            </a:r>
          </a:p>
        </p:txBody>
      </p:sp>
      <p:sp>
        <p:nvSpPr>
          <p:cNvPr id="8" name="Прямоугольник 7"/>
          <p:cNvSpPr/>
          <p:nvPr/>
        </p:nvSpPr>
        <p:spPr>
          <a:xfrm>
            <a:off x="251520" y="764704"/>
            <a:ext cx="8640960" cy="273630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nSpc>
                <a:spcPct val="80000"/>
              </a:lnSpc>
            </a:pPr>
            <a:r>
              <a:rPr lang="ru-RU" sz="1600" b="1" dirty="0">
                <a:solidFill>
                  <a:schemeClr val="tx1"/>
                </a:solidFill>
              </a:rPr>
              <a:t>51. </a:t>
            </a:r>
            <a:r>
              <a:rPr lang="ru-RU" sz="1600" b="1" dirty="0">
                <a:solidFill>
                  <a:srgbClr val="7030A0"/>
                </a:solidFill>
              </a:rPr>
              <a:t>Я хлеб </a:t>
            </a:r>
            <a:r>
              <a:rPr lang="ru-RU" sz="1600" b="1" dirty="0" err="1">
                <a:solidFill>
                  <a:srgbClr val="7030A0"/>
                </a:solidFill>
              </a:rPr>
              <a:t>живый</a:t>
            </a:r>
            <a:r>
              <a:rPr lang="ru-RU" sz="1600" b="1" dirty="0">
                <a:solidFill>
                  <a:schemeClr val="tx1"/>
                </a:solidFill>
              </a:rPr>
              <a:t>, </a:t>
            </a:r>
            <a:r>
              <a:rPr lang="ru-RU" sz="1600" b="1" dirty="0" err="1">
                <a:solidFill>
                  <a:schemeClr val="tx1"/>
                </a:solidFill>
              </a:rPr>
              <a:t>сшедший</a:t>
            </a:r>
            <a:r>
              <a:rPr lang="ru-RU" sz="1600" b="1" dirty="0">
                <a:solidFill>
                  <a:schemeClr val="tx1"/>
                </a:solidFill>
              </a:rPr>
              <a:t> с небес; </a:t>
            </a:r>
            <a:r>
              <a:rPr lang="ru-RU" sz="1600" b="1" dirty="0" err="1">
                <a:solidFill>
                  <a:schemeClr val="tx1"/>
                </a:solidFill>
              </a:rPr>
              <a:t>ядущий</a:t>
            </a:r>
            <a:r>
              <a:rPr lang="ru-RU" sz="1600" b="1" dirty="0">
                <a:solidFill>
                  <a:schemeClr val="tx1"/>
                </a:solidFill>
              </a:rPr>
              <a:t> хлеб сей будет жить вовек; хлеб же, который Я дам, есть Плоть Моя, которую </a:t>
            </a:r>
            <a:r>
              <a:rPr lang="ru-RU" sz="1600" b="1" dirty="0">
                <a:solidFill>
                  <a:srgbClr val="7030A0"/>
                </a:solidFill>
              </a:rPr>
              <a:t>Я отдам </a:t>
            </a:r>
            <a:r>
              <a:rPr lang="ru-RU" sz="1600" b="1" dirty="0">
                <a:solidFill>
                  <a:schemeClr val="tx1"/>
                </a:solidFill>
              </a:rPr>
              <a:t>за жизнь мира.</a:t>
            </a:r>
          </a:p>
          <a:p>
            <a:pPr>
              <a:lnSpc>
                <a:spcPct val="80000"/>
              </a:lnSpc>
            </a:pPr>
            <a:r>
              <a:rPr lang="ru-RU" sz="1600" b="1" dirty="0">
                <a:solidFill>
                  <a:schemeClr val="tx1"/>
                </a:solidFill>
              </a:rPr>
              <a:t>52. Тогда Иудеи стали спорить между собою, говоря: как Он может дать нам есть Плоть Свою?</a:t>
            </a:r>
          </a:p>
          <a:p>
            <a:pPr>
              <a:lnSpc>
                <a:spcPct val="80000"/>
              </a:lnSpc>
            </a:pPr>
            <a:r>
              <a:rPr lang="ru-RU" sz="1600" b="1" dirty="0">
                <a:solidFill>
                  <a:schemeClr val="tx1"/>
                </a:solidFill>
              </a:rPr>
              <a:t>53. Иисус же сказал им: истинно, истинно говорю вам: если не будете есть Плоти Сына Человеческого и пить Крови Его, то не будете иметь в себе жизни.</a:t>
            </a:r>
          </a:p>
          <a:p>
            <a:pPr>
              <a:lnSpc>
                <a:spcPct val="80000"/>
              </a:lnSpc>
            </a:pPr>
            <a:r>
              <a:rPr lang="ru-RU" sz="1600" b="1" dirty="0">
                <a:solidFill>
                  <a:schemeClr val="tx1"/>
                </a:solidFill>
              </a:rPr>
              <a:t>54. </a:t>
            </a:r>
            <a:r>
              <a:rPr lang="ru-RU" sz="1600" b="1" dirty="0" err="1">
                <a:solidFill>
                  <a:schemeClr val="tx1"/>
                </a:solidFill>
              </a:rPr>
              <a:t>Ядущий</a:t>
            </a:r>
            <a:r>
              <a:rPr lang="ru-RU" sz="1600" b="1" dirty="0">
                <a:solidFill>
                  <a:schemeClr val="tx1"/>
                </a:solidFill>
              </a:rPr>
              <a:t> </a:t>
            </a:r>
            <a:r>
              <a:rPr lang="ru-RU" sz="1600" b="1" dirty="0">
                <a:solidFill>
                  <a:srgbClr val="7030A0"/>
                </a:solidFill>
              </a:rPr>
              <a:t>Мою Плоть и </a:t>
            </a:r>
            <a:r>
              <a:rPr lang="ru-RU" sz="1600" b="1" dirty="0" err="1">
                <a:solidFill>
                  <a:srgbClr val="7030A0"/>
                </a:solidFill>
              </a:rPr>
              <a:t>пиющий</a:t>
            </a:r>
            <a:r>
              <a:rPr lang="ru-RU" sz="1600" b="1" dirty="0">
                <a:solidFill>
                  <a:srgbClr val="7030A0"/>
                </a:solidFill>
              </a:rPr>
              <a:t> Мою Кровь </a:t>
            </a:r>
            <a:r>
              <a:rPr lang="ru-RU" sz="1600" b="1" dirty="0">
                <a:solidFill>
                  <a:schemeClr val="tx1"/>
                </a:solidFill>
              </a:rPr>
              <a:t>имеет жизнь вечную, и </a:t>
            </a:r>
            <a:r>
              <a:rPr lang="ru-RU" sz="1600" b="1" dirty="0">
                <a:solidFill>
                  <a:srgbClr val="7030A0"/>
                </a:solidFill>
              </a:rPr>
              <a:t>Я воскрешу его в последний ден</a:t>
            </a:r>
            <a:r>
              <a:rPr lang="ru-RU" sz="1600" b="1" dirty="0">
                <a:solidFill>
                  <a:schemeClr val="tx1"/>
                </a:solidFill>
              </a:rPr>
              <a:t>ь.</a:t>
            </a:r>
          </a:p>
          <a:p>
            <a:pPr>
              <a:lnSpc>
                <a:spcPct val="80000"/>
              </a:lnSpc>
            </a:pPr>
            <a:r>
              <a:rPr lang="ru-RU" sz="1600" b="1" dirty="0">
                <a:solidFill>
                  <a:schemeClr val="tx1"/>
                </a:solidFill>
              </a:rPr>
              <a:t>55. Ибо Плоть Моя истинно есть пища, и Кровь Моя истинно есть питие.</a:t>
            </a:r>
          </a:p>
          <a:p>
            <a:pPr>
              <a:lnSpc>
                <a:spcPct val="80000"/>
              </a:lnSpc>
            </a:pPr>
            <a:r>
              <a:rPr lang="ru-RU" sz="1600" b="1" dirty="0">
                <a:solidFill>
                  <a:schemeClr val="tx1"/>
                </a:solidFill>
              </a:rPr>
              <a:t>56. </a:t>
            </a:r>
            <a:r>
              <a:rPr lang="ru-RU" sz="1600" b="1" dirty="0" err="1">
                <a:solidFill>
                  <a:schemeClr val="tx1"/>
                </a:solidFill>
              </a:rPr>
              <a:t>Ядущий</a:t>
            </a:r>
            <a:r>
              <a:rPr lang="ru-RU" sz="1600" b="1" dirty="0">
                <a:solidFill>
                  <a:schemeClr val="tx1"/>
                </a:solidFill>
              </a:rPr>
              <a:t> Мою Плоть и </a:t>
            </a:r>
            <a:r>
              <a:rPr lang="ru-RU" sz="1600" b="1" dirty="0" err="1">
                <a:solidFill>
                  <a:schemeClr val="tx1"/>
                </a:solidFill>
              </a:rPr>
              <a:t>пиющий</a:t>
            </a:r>
            <a:r>
              <a:rPr lang="ru-RU" sz="1600" b="1" dirty="0">
                <a:solidFill>
                  <a:schemeClr val="tx1"/>
                </a:solidFill>
              </a:rPr>
              <a:t> Мою Кровь пребывает во Мне, и Я в нем.</a:t>
            </a:r>
          </a:p>
          <a:p>
            <a:pPr>
              <a:lnSpc>
                <a:spcPct val="80000"/>
              </a:lnSpc>
            </a:pPr>
            <a:r>
              <a:rPr lang="ru-RU" sz="1600" b="1" dirty="0">
                <a:solidFill>
                  <a:schemeClr val="tx1"/>
                </a:solidFill>
              </a:rPr>
              <a:t>57. Как послал Меня </a:t>
            </a:r>
            <a:r>
              <a:rPr lang="ru-RU" sz="1600" b="1" dirty="0" err="1">
                <a:solidFill>
                  <a:schemeClr val="tx1"/>
                </a:solidFill>
              </a:rPr>
              <a:t>живый</a:t>
            </a:r>
            <a:r>
              <a:rPr lang="ru-RU" sz="1600" b="1" dirty="0">
                <a:solidFill>
                  <a:schemeClr val="tx1"/>
                </a:solidFill>
              </a:rPr>
              <a:t> Отец, и Я живу </a:t>
            </a:r>
            <a:r>
              <a:rPr lang="ru-RU" sz="1600" b="1" dirty="0" err="1">
                <a:solidFill>
                  <a:schemeClr val="tx1"/>
                </a:solidFill>
              </a:rPr>
              <a:t>Отцем</a:t>
            </a:r>
            <a:r>
              <a:rPr lang="ru-RU" sz="1600" b="1" dirty="0">
                <a:solidFill>
                  <a:schemeClr val="tx1"/>
                </a:solidFill>
              </a:rPr>
              <a:t>, так и </a:t>
            </a:r>
            <a:r>
              <a:rPr lang="ru-RU" sz="1600" b="1" dirty="0" err="1">
                <a:solidFill>
                  <a:schemeClr val="tx1"/>
                </a:solidFill>
              </a:rPr>
              <a:t>ядущий</a:t>
            </a:r>
            <a:r>
              <a:rPr lang="ru-RU" sz="1600" b="1" dirty="0">
                <a:solidFill>
                  <a:schemeClr val="tx1"/>
                </a:solidFill>
              </a:rPr>
              <a:t> Меня жить будет Мною.</a:t>
            </a:r>
          </a:p>
          <a:p>
            <a:pPr>
              <a:lnSpc>
                <a:spcPct val="80000"/>
              </a:lnSpc>
            </a:pPr>
            <a:r>
              <a:rPr lang="ru-RU" sz="1600" b="1" dirty="0">
                <a:solidFill>
                  <a:schemeClr val="tx1"/>
                </a:solidFill>
              </a:rPr>
              <a:t>58. Сей-то есть хлеб, </a:t>
            </a:r>
            <a:r>
              <a:rPr lang="ru-RU" sz="1600" b="1" dirty="0" err="1">
                <a:solidFill>
                  <a:schemeClr val="tx1"/>
                </a:solidFill>
              </a:rPr>
              <a:t>сшедший</a:t>
            </a:r>
            <a:r>
              <a:rPr lang="ru-RU" sz="1600" b="1" dirty="0">
                <a:solidFill>
                  <a:schemeClr val="tx1"/>
                </a:solidFill>
              </a:rPr>
              <a:t> с небес. Не так, как отцы ваши ели манну и умерли: </a:t>
            </a:r>
            <a:r>
              <a:rPr lang="ru-RU" sz="1600" b="1" dirty="0" err="1">
                <a:solidFill>
                  <a:schemeClr val="tx1"/>
                </a:solidFill>
              </a:rPr>
              <a:t>ядущий</a:t>
            </a:r>
            <a:r>
              <a:rPr lang="ru-RU" sz="1600" b="1" dirty="0">
                <a:solidFill>
                  <a:schemeClr val="tx1"/>
                </a:solidFill>
              </a:rPr>
              <a:t> хлеб сей жить будет вовек.</a:t>
            </a:r>
          </a:p>
          <a:p>
            <a:pPr>
              <a:lnSpc>
                <a:spcPct val="80000"/>
              </a:lnSpc>
            </a:pPr>
            <a:r>
              <a:rPr lang="ru-RU" sz="1600" b="1" dirty="0">
                <a:solidFill>
                  <a:schemeClr val="tx1"/>
                </a:solidFill>
              </a:rPr>
              <a:t>59. Сие говорил Он в синагоге, уча в </a:t>
            </a:r>
            <a:r>
              <a:rPr lang="ru-RU" sz="1600" b="1" dirty="0" err="1">
                <a:solidFill>
                  <a:schemeClr val="tx1"/>
                </a:solidFill>
              </a:rPr>
              <a:t>Капернауме</a:t>
            </a:r>
            <a:r>
              <a:rPr lang="ru-RU" sz="1600" b="1" dirty="0" smtClean="0">
                <a:solidFill>
                  <a:schemeClr val="tx1"/>
                </a:solidFill>
              </a:rPr>
              <a:t>.</a:t>
            </a:r>
            <a:endParaRPr lang="ru-RU" dirty="0"/>
          </a:p>
        </p:txBody>
      </p:sp>
      <p:sp>
        <p:nvSpPr>
          <p:cNvPr id="10" name="Скругленный прямоугольник 9"/>
          <p:cNvSpPr/>
          <p:nvPr/>
        </p:nvSpPr>
        <p:spPr>
          <a:xfrm>
            <a:off x="251520" y="3789040"/>
            <a:ext cx="8640960" cy="26642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500" b="1" i="1" dirty="0" err="1" smtClean="0">
                <a:solidFill>
                  <a:schemeClr val="tx1"/>
                </a:solidFill>
              </a:rPr>
              <a:t>Блж</a:t>
            </a:r>
            <a:r>
              <a:rPr lang="ru-RU" sz="1500" b="1" i="1" dirty="0" smtClean="0">
                <a:solidFill>
                  <a:schemeClr val="tx1"/>
                </a:solidFill>
              </a:rPr>
              <a:t>. </a:t>
            </a:r>
            <a:r>
              <a:rPr lang="ru-RU" sz="1500" b="1" i="1" dirty="0" err="1" smtClean="0">
                <a:solidFill>
                  <a:schemeClr val="tx1"/>
                </a:solidFill>
              </a:rPr>
              <a:t>Феофилакт</a:t>
            </a:r>
            <a:r>
              <a:rPr lang="ru-RU" sz="1500" b="1" i="1" dirty="0" smtClean="0">
                <a:solidFill>
                  <a:schemeClr val="tx1"/>
                </a:solidFill>
              </a:rPr>
              <a:t>: «Заметь</a:t>
            </a:r>
            <a:r>
              <a:rPr lang="ru-RU" sz="1500" b="1" i="1" dirty="0">
                <a:solidFill>
                  <a:schemeClr val="tx1"/>
                </a:solidFill>
              </a:rPr>
              <a:t>, что хлеб, вкушаемый нами в Таинстве, не есть образ тела Господня, но есть самая Плоть Господа. Ибо не сказал Он, что хлеб, который Я дам, есть образ плоти Моей, но: «есть плоть Моя». Ибо хлеб сей неизреченными словами, чрез таинственное благословение и наитие </a:t>
            </a:r>
            <a:r>
              <a:rPr lang="ru-RU" sz="1500" b="1" i="1" dirty="0" err="1">
                <a:solidFill>
                  <a:schemeClr val="tx1"/>
                </a:solidFill>
              </a:rPr>
              <a:t>Святаго</a:t>
            </a:r>
            <a:r>
              <a:rPr lang="ru-RU" sz="1500" b="1" i="1" dirty="0">
                <a:solidFill>
                  <a:schemeClr val="tx1"/>
                </a:solidFill>
              </a:rPr>
              <a:t> Духа, претворяется в плоть Господа. Никто да не страшится веровать, что хлеб становится </a:t>
            </a:r>
            <a:r>
              <a:rPr lang="ru-RU" sz="1500" b="1" i="1" dirty="0" err="1">
                <a:solidFill>
                  <a:schemeClr val="tx1"/>
                </a:solidFill>
              </a:rPr>
              <a:t>Плотию</a:t>
            </a:r>
            <a:r>
              <a:rPr lang="ru-RU" sz="1500" b="1" i="1" dirty="0">
                <a:solidFill>
                  <a:schemeClr val="tx1"/>
                </a:solidFill>
              </a:rPr>
              <a:t>. Ибо когда Господь ходил во плоти и принимал пищу из хлеба, то хлеб сей, вкушаемый, применялся в Его тело и уподоблялся святой Его плоти, и, по обычаю естества человеческого, служил к возрастанию и укреплению. И ныне хлеб сей применяется в плоть Господа. Как же, скажут нам, является не плоть, а хлеб? Это для того, чтобы у нас не было отвращения к яству. Ибо если бы нам показывалась плоть, мы неприятно располагались бы к Причастию; а теперь, когда Господь снисходит нашей слабости, таинственная Пища нам является такою, какая у нас бывает </a:t>
            </a:r>
            <a:r>
              <a:rPr lang="ru-RU" sz="1500" b="1" i="1" dirty="0" smtClean="0">
                <a:solidFill>
                  <a:schemeClr val="tx1"/>
                </a:solidFill>
              </a:rPr>
              <a:t>обыкновенно».</a:t>
            </a:r>
            <a:endParaRPr lang="ru-RU" sz="1500" b="1" i="1" dirty="0">
              <a:solidFill>
                <a:schemeClr val="tx1"/>
              </a:solidFill>
            </a:endParaRPr>
          </a:p>
        </p:txBody>
      </p:sp>
      <p:sp>
        <p:nvSpPr>
          <p:cNvPr id="9" name="Скругленный прямоугольник 8"/>
          <p:cNvSpPr/>
          <p:nvPr/>
        </p:nvSpPr>
        <p:spPr>
          <a:xfrm>
            <a:off x="241662" y="3861048"/>
            <a:ext cx="8640960" cy="126014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«Показывая </a:t>
            </a:r>
            <a:r>
              <a:rPr lang="ru-RU" sz="1600" b="1" i="1" dirty="0">
                <a:solidFill>
                  <a:schemeClr val="tx1"/>
                </a:solidFill>
              </a:rPr>
              <a:t>Свою власть, что Он распят не как раб и меньший Отца, но по Своей воле, говорит, что «Я отдам» плоть Мою за жизнь </a:t>
            </a:r>
            <a:r>
              <a:rPr lang="ru-RU" sz="1600" b="1" i="1" dirty="0" smtClean="0">
                <a:solidFill>
                  <a:schemeClr val="tx1"/>
                </a:solidFill>
              </a:rPr>
              <a:t>мира… </a:t>
            </a:r>
            <a:r>
              <a:rPr lang="ru-RU" sz="1600" b="1" i="1" dirty="0">
                <a:solidFill>
                  <a:schemeClr val="tx1"/>
                </a:solidFill>
              </a:rPr>
              <a:t>Он отдал плоть Свою на смерть за жизнь мира, ибо смертью Своею разрушил смерть. Разумей, пожалуй, под жизнью мира и воскресение. Ибо смерть Господа произвела всеобщее воскресение для всего рода </a:t>
            </a:r>
            <a:r>
              <a:rPr lang="ru-RU" sz="1600" b="1" i="1" dirty="0" smtClean="0">
                <a:solidFill>
                  <a:schemeClr val="tx1"/>
                </a:solidFill>
              </a:rPr>
              <a:t>человеческого».</a:t>
            </a:r>
            <a:endParaRPr lang="ru-RU" sz="1600" b="1" i="1" dirty="0">
              <a:solidFill>
                <a:schemeClr val="tx1"/>
              </a:solidFill>
            </a:endParaRPr>
          </a:p>
        </p:txBody>
      </p:sp>
      <p:sp>
        <p:nvSpPr>
          <p:cNvPr id="11" name="Скругленный прямоугольник 10"/>
          <p:cNvSpPr/>
          <p:nvPr/>
        </p:nvSpPr>
        <p:spPr>
          <a:xfrm>
            <a:off x="251520" y="5301208"/>
            <a:ext cx="8640960" cy="115212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Зигабен</a:t>
            </a:r>
            <a:r>
              <a:rPr lang="ru-RU" sz="1600" b="1" dirty="0">
                <a:solidFill>
                  <a:schemeClr val="tx1"/>
                </a:solidFill>
              </a:rPr>
              <a:t>: </a:t>
            </a:r>
            <a:r>
              <a:rPr lang="ru-RU" sz="1600" b="1" i="1" dirty="0">
                <a:solidFill>
                  <a:schemeClr val="tx1"/>
                </a:solidFill>
              </a:rPr>
              <a:t>«принимающий это Его учение, которое есть пища, питающая душу, вкушает Его Самого. Жив будет во веки, т.е. всегда, потому что он никогда не умрет духовной смертью; духовная же смерть есть отделение от Бога, подобно тому как телесная смерть есть отделение от души. Тело оживляет душа, а душу – </a:t>
            </a:r>
            <a:r>
              <a:rPr lang="ru-RU" sz="1600" b="1" i="1" dirty="0" smtClean="0">
                <a:solidFill>
                  <a:schemeClr val="tx1"/>
                </a:solidFill>
              </a:rPr>
              <a:t>Бог».</a:t>
            </a:r>
            <a:endParaRPr lang="ru-RU" sz="1600" b="1" i="1" dirty="0">
              <a:solidFill>
                <a:schemeClr val="tx1"/>
              </a:solidFill>
            </a:endParaRPr>
          </a:p>
        </p:txBody>
      </p:sp>
      <p:sp>
        <p:nvSpPr>
          <p:cNvPr id="12" name="Скругленный прямоугольник 11"/>
          <p:cNvSpPr/>
          <p:nvPr/>
        </p:nvSpPr>
        <p:spPr>
          <a:xfrm>
            <a:off x="251520" y="4013203"/>
            <a:ext cx="8640960" cy="12961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smtClean="0">
                <a:solidFill>
                  <a:schemeClr val="tx1"/>
                </a:solidFill>
              </a:rPr>
              <a:t>Лопухин: </a:t>
            </a:r>
            <a:r>
              <a:rPr lang="ru-RU" sz="1600" b="1" i="1" dirty="0" smtClean="0">
                <a:solidFill>
                  <a:schemeClr val="tx1"/>
                </a:solidFill>
              </a:rPr>
              <a:t>«</a:t>
            </a:r>
            <a:r>
              <a:rPr lang="ru-RU" sz="1600" b="1" i="1" dirty="0">
                <a:solidFill>
                  <a:schemeClr val="tx1"/>
                </a:solidFill>
              </a:rPr>
              <a:t>Я Хлеб </a:t>
            </a:r>
            <a:r>
              <a:rPr lang="ru-RU" sz="1600" b="1" i="1" dirty="0" err="1">
                <a:solidFill>
                  <a:schemeClr val="tx1"/>
                </a:solidFill>
              </a:rPr>
              <a:t>живый</a:t>
            </a:r>
            <a:r>
              <a:rPr lang="ru-RU" sz="1600" b="1" i="1" dirty="0">
                <a:solidFill>
                  <a:schemeClr val="tx1"/>
                </a:solidFill>
              </a:rPr>
              <a:t>», т. е. имеющий в Себе жизнь и могущий сообщать жизнь </a:t>
            </a:r>
            <a:r>
              <a:rPr lang="ru-RU" sz="1600" b="1" i="1" dirty="0" smtClean="0">
                <a:solidFill>
                  <a:schemeClr val="tx1"/>
                </a:solidFill>
              </a:rPr>
              <a:t>верующим, </a:t>
            </a:r>
            <a:r>
              <a:rPr lang="ru-RU" sz="1600" b="1" i="1" dirty="0">
                <a:solidFill>
                  <a:schemeClr val="tx1"/>
                </a:solidFill>
              </a:rPr>
              <a:t>«</a:t>
            </a:r>
            <a:r>
              <a:rPr lang="ru-RU" sz="1600" b="1" i="1" dirty="0" err="1">
                <a:solidFill>
                  <a:schemeClr val="tx1"/>
                </a:solidFill>
              </a:rPr>
              <a:t>сшедший</a:t>
            </a:r>
            <a:r>
              <a:rPr lang="ru-RU" sz="1600" b="1" i="1" dirty="0">
                <a:solidFill>
                  <a:schemeClr val="tx1"/>
                </a:solidFill>
              </a:rPr>
              <a:t> с небес», т. е. в известный момент принявший плоть человеческую. </a:t>
            </a:r>
            <a:r>
              <a:rPr lang="ru-RU" sz="1600" b="1" i="1" dirty="0" err="1">
                <a:solidFill>
                  <a:schemeClr val="tx1"/>
                </a:solidFill>
              </a:rPr>
              <a:t>Kто</a:t>
            </a:r>
            <a:r>
              <a:rPr lang="ru-RU" sz="1600" b="1" i="1" dirty="0">
                <a:solidFill>
                  <a:schemeClr val="tx1"/>
                </a:solidFill>
              </a:rPr>
              <a:t> будет есть этот хлеб, тот будет жить вовек, т. е. такой человек и теперь живет настоящей жизнью, и будет продолжать жить, несмотря на то, что душа его в смерти разлучится с </a:t>
            </a:r>
            <a:r>
              <a:rPr lang="ru-RU" sz="1600" b="1" i="1" dirty="0" smtClean="0">
                <a:solidFill>
                  <a:schemeClr val="tx1"/>
                </a:solidFill>
              </a:rPr>
              <a:t>телом».</a:t>
            </a:r>
            <a:endParaRPr lang="ru-RU" sz="1600" b="1" i="1" dirty="0">
              <a:solidFill>
                <a:schemeClr val="tx1"/>
              </a:solidFill>
            </a:endParaRPr>
          </a:p>
        </p:txBody>
      </p:sp>
      <p:sp>
        <p:nvSpPr>
          <p:cNvPr id="7" name="Скругленный прямоугольник 6"/>
          <p:cNvSpPr/>
          <p:nvPr/>
        </p:nvSpPr>
        <p:spPr>
          <a:xfrm>
            <a:off x="241662" y="4013202"/>
            <a:ext cx="8650818" cy="2260113"/>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a:t>
            </a:r>
            <a:r>
              <a:rPr lang="ru-RU" sz="1600" b="1" i="1" dirty="0" err="1" smtClean="0">
                <a:solidFill>
                  <a:schemeClr val="tx1"/>
                </a:solidFill>
              </a:rPr>
              <a:t>Ядущий</a:t>
            </a:r>
            <a:r>
              <a:rPr lang="ru-RU" sz="1600" b="1" i="1" dirty="0" smtClean="0">
                <a:solidFill>
                  <a:schemeClr val="tx1"/>
                </a:solidFill>
              </a:rPr>
              <a:t> </a:t>
            </a:r>
            <a:r>
              <a:rPr lang="ru-RU" sz="1600" b="1" i="1" dirty="0">
                <a:solidFill>
                  <a:schemeClr val="tx1"/>
                </a:solidFill>
              </a:rPr>
              <a:t>и </a:t>
            </a:r>
            <a:r>
              <a:rPr lang="ru-RU" sz="1600" b="1" i="1" dirty="0" err="1">
                <a:solidFill>
                  <a:schemeClr val="tx1"/>
                </a:solidFill>
              </a:rPr>
              <a:t>пиющий</a:t>
            </a:r>
            <a:r>
              <a:rPr lang="ru-RU" sz="1600" b="1" i="1" dirty="0">
                <a:solidFill>
                  <a:schemeClr val="tx1"/>
                </a:solidFill>
              </a:rPr>
              <a:t> плоть и кровь Господа пребывает в Самом Господе, и Господь в нем. Странное и непостижимое бывает соединение, так что Бог пребывает в нас, а мы в Боге. Мы вкушаем не Самого Бога, ибо Он неосязаем и бестелесен, и необъятен ни для глаз, ни для зубов; ни опять вкушаем плоть простого человека, ибо она не может принести никакой пользы. Но как Бог неизреченным смешением соединил Сам с Собою плоть, то и плоть животворит не потому, будто </a:t>
            </a:r>
            <a:r>
              <a:rPr lang="ru-RU" sz="1600" b="1" i="1" dirty="0" err="1">
                <a:solidFill>
                  <a:schemeClr val="tx1"/>
                </a:solidFill>
              </a:rPr>
              <a:t>пременилась</a:t>
            </a:r>
            <a:r>
              <a:rPr lang="ru-RU" sz="1600" b="1" i="1" dirty="0">
                <a:solidFill>
                  <a:schemeClr val="tx1"/>
                </a:solidFill>
              </a:rPr>
              <a:t> в Естество Божие, - нет, но по подобию раскаленного железа, которое и остается железом, и обнаруживает силу огня. Так и плоть Господня, пребывая </a:t>
            </a:r>
            <a:r>
              <a:rPr lang="ru-RU" sz="1600" b="1" i="1" dirty="0" err="1">
                <a:solidFill>
                  <a:schemeClr val="tx1"/>
                </a:solidFill>
              </a:rPr>
              <a:t>плотию</a:t>
            </a:r>
            <a:r>
              <a:rPr lang="ru-RU" sz="1600" b="1" i="1" dirty="0">
                <a:solidFill>
                  <a:schemeClr val="tx1"/>
                </a:solidFill>
              </a:rPr>
              <a:t>, животворит как плоть Бога Слова</a:t>
            </a:r>
            <a:r>
              <a:rPr lang="ru-RU" sz="1600" b="1" i="1" dirty="0" smtClean="0">
                <a:solidFill>
                  <a:schemeClr val="tx1"/>
                </a:solidFill>
              </a:rPr>
              <a:t>».</a:t>
            </a:r>
            <a:endParaRPr lang="ru-RU" sz="1600" b="1" i="1" dirty="0">
              <a:solidFill>
                <a:schemeClr val="tx1"/>
              </a:solidFill>
            </a:endParaRPr>
          </a:p>
        </p:txBody>
      </p:sp>
      <p:sp>
        <p:nvSpPr>
          <p:cNvPr id="13" name="Скругленный прямоугольник 12"/>
          <p:cNvSpPr/>
          <p:nvPr/>
        </p:nvSpPr>
        <p:spPr>
          <a:xfrm>
            <a:off x="256874" y="4013203"/>
            <a:ext cx="8640960" cy="100811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Зигабен</a:t>
            </a:r>
            <a:r>
              <a:rPr lang="ru-RU" sz="1600" b="1" dirty="0" smtClean="0">
                <a:solidFill>
                  <a:schemeClr val="tx1"/>
                </a:solidFill>
              </a:rPr>
              <a:t>: </a:t>
            </a:r>
            <a:r>
              <a:rPr lang="ru-RU" sz="1600" b="1" i="1" dirty="0" smtClean="0">
                <a:solidFill>
                  <a:schemeClr val="tx1"/>
                </a:solidFill>
              </a:rPr>
              <a:t>«</a:t>
            </a:r>
            <a:r>
              <a:rPr lang="ru-RU" sz="1600" b="1" i="1" dirty="0">
                <a:solidFill>
                  <a:schemeClr val="tx1"/>
                </a:solidFill>
              </a:rPr>
              <a:t>Истинно есть брашно, т.е. важнейшее, так как оно питает важнейшую часть человека – душу; равным образом и кровь. Или Иисус Христос сказал это, уверяя, что Он говорит не загадку или </a:t>
            </a:r>
            <a:r>
              <a:rPr lang="ru-RU" sz="1600" b="1" i="1" dirty="0" smtClean="0">
                <a:solidFill>
                  <a:schemeClr val="tx1"/>
                </a:solidFill>
              </a:rPr>
              <a:t>притчу».</a:t>
            </a:r>
            <a:endParaRPr lang="ru-RU" sz="1600" b="1" i="1" dirty="0">
              <a:solidFill>
                <a:schemeClr val="tx1"/>
              </a:solidFill>
            </a:endParaRPr>
          </a:p>
        </p:txBody>
      </p:sp>
      <p:sp>
        <p:nvSpPr>
          <p:cNvPr id="14" name="Скругленный прямоугольник 13"/>
          <p:cNvSpPr/>
          <p:nvPr/>
        </p:nvSpPr>
        <p:spPr>
          <a:xfrm>
            <a:off x="241662" y="3933056"/>
            <a:ext cx="8640960" cy="972107"/>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«Как </a:t>
            </a:r>
            <a:r>
              <a:rPr lang="ru-RU" sz="1600" b="1" i="1" dirty="0">
                <a:solidFill>
                  <a:schemeClr val="tx1"/>
                </a:solidFill>
              </a:rPr>
              <a:t>Я, говорит, «живу </a:t>
            </a:r>
            <a:r>
              <a:rPr lang="ru-RU" sz="1600" b="1" i="1" dirty="0" err="1">
                <a:solidFill>
                  <a:schemeClr val="tx1"/>
                </a:solidFill>
              </a:rPr>
              <a:t>Отцем</a:t>
            </a:r>
            <a:r>
              <a:rPr lang="ru-RU" sz="1600" b="1" i="1" dirty="0">
                <a:solidFill>
                  <a:schemeClr val="tx1"/>
                </a:solidFill>
              </a:rPr>
              <a:t>», то есть потому, что родился от Отца, Который есть Жизнь, так «и </a:t>
            </a:r>
            <a:r>
              <a:rPr lang="ru-RU" sz="1600" b="1" i="1" dirty="0" err="1">
                <a:solidFill>
                  <a:schemeClr val="tx1"/>
                </a:solidFill>
              </a:rPr>
              <a:t>ядущий</a:t>
            </a:r>
            <a:r>
              <a:rPr lang="ru-RU" sz="1600" b="1" i="1" dirty="0">
                <a:solidFill>
                  <a:schemeClr val="tx1"/>
                </a:solidFill>
              </a:rPr>
              <a:t> Меня жить будет Мною», соединившись и как бы претворившись в Меня, могущего </a:t>
            </a:r>
            <a:r>
              <a:rPr lang="ru-RU" sz="1600" b="1" i="1" dirty="0" smtClean="0">
                <a:solidFill>
                  <a:schemeClr val="tx1"/>
                </a:solidFill>
              </a:rPr>
              <a:t>животворить».</a:t>
            </a:r>
            <a:endParaRPr lang="ru-RU" sz="1600" b="1" i="1" dirty="0">
              <a:solidFill>
                <a:schemeClr val="tx1"/>
              </a:solidFill>
            </a:endParaRPr>
          </a:p>
        </p:txBody>
      </p:sp>
      <p:sp>
        <p:nvSpPr>
          <p:cNvPr id="15" name="Скругленный прямоугольник 14"/>
          <p:cNvSpPr/>
          <p:nvPr/>
        </p:nvSpPr>
        <p:spPr>
          <a:xfrm>
            <a:off x="256874" y="5143258"/>
            <a:ext cx="8640960" cy="87803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rPr>
              <a:t>Свт</a:t>
            </a:r>
            <a:r>
              <a:rPr lang="ru-RU" sz="1600" b="1" dirty="0" smtClean="0">
                <a:solidFill>
                  <a:schemeClr val="tx1"/>
                </a:solidFill>
              </a:rPr>
              <a:t>. Иоанн </a:t>
            </a:r>
            <a:r>
              <a:rPr lang="ru-RU" sz="1600" b="1" dirty="0">
                <a:solidFill>
                  <a:schemeClr val="tx1"/>
                </a:solidFill>
              </a:rPr>
              <a:t>Златоуст: </a:t>
            </a:r>
            <a:r>
              <a:rPr lang="ru-RU" sz="1600" b="1" i="1" dirty="0">
                <a:solidFill>
                  <a:schemeClr val="tx1"/>
                </a:solidFill>
              </a:rPr>
              <a:t>«Непрестанно повторяет одно и то же для того, чтобы напечатлеть это в душе слушателей (так как учение об этом было почти последнее), и чтобы утвердить веру в догмат о воскресении и жизни вечной</a:t>
            </a:r>
            <a:r>
              <a:rPr lang="ru-RU" sz="1600" b="1" i="1" dirty="0" smtClean="0">
                <a:solidFill>
                  <a:schemeClr val="tx1"/>
                </a:solidFill>
              </a:rPr>
              <a:t>».</a:t>
            </a:r>
            <a:endParaRPr lang="ru-RU" sz="1600" b="1" i="1" dirty="0">
              <a:solidFill>
                <a:schemeClr val="tx1"/>
              </a:solidFill>
            </a:endParaRPr>
          </a:p>
        </p:txBody>
      </p:sp>
    </p:spTree>
    <p:extLst>
      <p:ext uri="{BB962C8B-B14F-4D97-AF65-F5344CB8AC3E}">
        <p14:creationId xmlns:p14="http://schemas.microsoft.com/office/powerpoint/2010/main" val="230315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par>
                          <p:cTn id="21" fill="hold">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10"/>
                                        </p:tgtEl>
                                      </p:cBhvr>
                                    </p:animEffect>
                                    <p:set>
                                      <p:cBhvr>
                                        <p:cTn id="29" dur="1" fill="hold">
                                          <p:stCondLst>
                                            <p:cond delay="499"/>
                                          </p:stCondLst>
                                        </p:cTn>
                                        <p:tgtEl>
                                          <p:spTgt spid="10"/>
                                        </p:tgtEl>
                                        <p:attrNameLst>
                                          <p:attrName>style.visibility</p:attrName>
                                        </p:attrNameLst>
                                      </p:cBhvr>
                                      <p:to>
                                        <p:strVal val="hidden"/>
                                      </p:to>
                                    </p:set>
                                  </p:childTnLst>
                                </p:cTn>
                              </p:par>
                            </p:childTnLst>
                          </p:cTn>
                        </p:par>
                        <p:par>
                          <p:cTn id="30" fill="hold">
                            <p:stCondLst>
                              <p:cond delay="500"/>
                            </p:stCondLst>
                            <p:childTnLst>
                              <p:par>
                                <p:cTn id="31" presetID="2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par>
                          <p:cTn id="34" fill="hold">
                            <p:stCondLst>
                              <p:cond delay="1000"/>
                            </p:stCondLst>
                            <p:childTnLst>
                              <p:par>
                                <p:cTn id="35" presetID="22" presetClass="entr" presetSubtype="4"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11"/>
                                        </p:tgtEl>
                                      </p:cBhvr>
                                    </p:animEffect>
                                    <p:set>
                                      <p:cBhvr>
                                        <p:cTn id="45" dur="1" fill="hold">
                                          <p:stCondLst>
                                            <p:cond delay="499"/>
                                          </p:stCondLst>
                                        </p:cTn>
                                        <p:tgtEl>
                                          <p:spTgt spid="11"/>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down)">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13"/>
                                        </p:tgtEl>
                                      </p:cBhvr>
                                    </p:animEffect>
                                    <p:set>
                                      <p:cBhvr>
                                        <p:cTn id="55" dur="1" fill="hold">
                                          <p:stCondLst>
                                            <p:cond delay="499"/>
                                          </p:stCondLst>
                                        </p:cTn>
                                        <p:tgtEl>
                                          <p:spTgt spid="13"/>
                                        </p:tgtEl>
                                        <p:attrNameLst>
                                          <p:attrName>style.visibility</p:attrName>
                                        </p:attrNameLst>
                                      </p:cBhvr>
                                      <p:to>
                                        <p:strVal val="hidden"/>
                                      </p:to>
                                    </p:set>
                                  </p:childTnLst>
                                </p:cTn>
                              </p:par>
                            </p:childTnLst>
                          </p:cTn>
                        </p:par>
                        <p:par>
                          <p:cTn id="56" fill="hold">
                            <p:stCondLst>
                              <p:cond delay="500"/>
                            </p:stCondLst>
                            <p:childTnLst>
                              <p:par>
                                <p:cTn id="57" presetID="22" presetClass="entr" presetSubtype="4" fill="hold" grpId="0" nodeType="after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down)">
                                      <p:cBhvr>
                                        <p:cTn id="59" dur="500"/>
                                        <p:tgtEl>
                                          <p:spTgt spid="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500"/>
                                        <p:tgtEl>
                                          <p:spTgt spid="7"/>
                                        </p:tgtEl>
                                      </p:cBhvr>
                                    </p:animEffect>
                                    <p:set>
                                      <p:cBhvr>
                                        <p:cTn id="64" dur="1" fill="hold">
                                          <p:stCondLst>
                                            <p:cond delay="499"/>
                                          </p:stCondLst>
                                        </p:cTn>
                                        <p:tgtEl>
                                          <p:spTgt spid="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00"/>
                                        <p:tgtEl>
                                          <p:spTgt spid="14"/>
                                        </p:tgtEl>
                                      </p:cBhvr>
                                    </p:animEffect>
                                  </p:childTnLst>
                                </p:cTn>
                              </p:par>
                            </p:childTnLst>
                          </p:cTn>
                        </p:par>
                        <p:par>
                          <p:cTn id="70" fill="hold">
                            <p:stCondLst>
                              <p:cond delay="500"/>
                            </p:stCondLst>
                            <p:childTnLst>
                              <p:par>
                                <p:cTn id="71" presetID="22" presetClass="entr" presetSubtype="4" fill="hold" grpId="0" nodeType="afterEffect">
                                  <p:stCondLst>
                                    <p:cond delay="500"/>
                                  </p:stCondLst>
                                  <p:childTnLst>
                                    <p:set>
                                      <p:cBhvr>
                                        <p:cTn id="72" dur="1" fill="hold">
                                          <p:stCondLst>
                                            <p:cond delay="0"/>
                                          </p:stCondLst>
                                        </p:cTn>
                                        <p:tgtEl>
                                          <p:spTgt spid="15"/>
                                        </p:tgtEl>
                                        <p:attrNameLst>
                                          <p:attrName>style.visibility</p:attrName>
                                        </p:attrNameLst>
                                      </p:cBhvr>
                                      <p:to>
                                        <p:strVal val="visible"/>
                                      </p:to>
                                    </p:set>
                                    <p:animEffect transition="in" filter="wipe(down)">
                                      <p:cBhvr>
                                        <p:cTn id="73" dur="500"/>
                                        <p:tgtEl>
                                          <p:spTgt spid="15"/>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xit" presetSubtype="0" fill="hold" grpId="1" nodeType="clickEffect">
                                  <p:stCondLst>
                                    <p:cond delay="0"/>
                                  </p:stCondLst>
                                  <p:childTnLst>
                                    <p:animEffect transition="out" filter="fade">
                                      <p:cBhvr>
                                        <p:cTn id="77" dur="500"/>
                                        <p:tgtEl>
                                          <p:spTgt spid="14"/>
                                        </p:tgtEl>
                                      </p:cBhvr>
                                    </p:animEffect>
                                    <p:set>
                                      <p:cBhvr>
                                        <p:cTn id="78" dur="1" fill="hold">
                                          <p:stCondLst>
                                            <p:cond delay="499"/>
                                          </p:stCondLst>
                                        </p:cTn>
                                        <p:tgtEl>
                                          <p:spTgt spid="14"/>
                                        </p:tgtEl>
                                        <p:attrNameLst>
                                          <p:attrName>style.visibility</p:attrName>
                                        </p:attrNameLst>
                                      </p:cBhvr>
                                      <p:to>
                                        <p:strVal val="hidden"/>
                                      </p:to>
                                    </p:set>
                                  </p:childTnLst>
                                </p:cTn>
                              </p:par>
                              <p:par>
                                <p:cTn id="79" presetID="10" presetClass="exit" presetSubtype="0" fill="hold" grpId="1" nodeType="withEffect">
                                  <p:stCondLst>
                                    <p:cond delay="0"/>
                                  </p:stCondLst>
                                  <p:childTnLst>
                                    <p:animEffect transition="out" filter="fade">
                                      <p:cBhvr>
                                        <p:cTn id="80" dur="500"/>
                                        <p:tgtEl>
                                          <p:spTgt spid="15"/>
                                        </p:tgtEl>
                                      </p:cBhvr>
                                    </p:animEffect>
                                    <p:set>
                                      <p:cBhvr>
                                        <p:cTn id="81"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0" grpId="1" animBg="1"/>
      <p:bldP spid="9" grpId="0" animBg="1"/>
      <p:bldP spid="9" grpId="1" animBg="1"/>
      <p:bldP spid="11" grpId="0" animBg="1"/>
      <p:bldP spid="11" grpId="1" animBg="1"/>
      <p:bldP spid="12" grpId="0" animBg="1"/>
      <p:bldP spid="12" grpId="1" animBg="1"/>
      <p:bldP spid="7" grpId="0" animBg="1"/>
      <p:bldP spid="7" grpId="1" animBg="1"/>
      <p:bldP spid="13" grpId="0" animBg="1"/>
      <p:bldP spid="13" grpId="1" animBg="1"/>
      <p:bldP spid="14" grpId="0" animBg="1"/>
      <p:bldP spid="14" grpId="1" animBg="1"/>
      <p:bldP spid="15" grpId="0" animBg="1"/>
      <p:bldP spid="1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dkUpDiag">
          <a:fgClr>
            <a:schemeClr val="accent5">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dirty="0"/>
          </a:p>
        </p:txBody>
      </p:sp>
      <p:sp>
        <p:nvSpPr>
          <p:cNvPr id="4" name="Скругленный прямоугольник 3"/>
          <p:cNvSpPr/>
          <p:nvPr/>
        </p:nvSpPr>
        <p:spPr>
          <a:xfrm>
            <a:off x="289006" y="908720"/>
            <a:ext cx="8496944" cy="3024336"/>
          </a:xfrm>
          <a:prstGeom prst="roundRect">
            <a:avLst/>
          </a:prstGeom>
        </p:spPr>
        <p:style>
          <a:lnRef idx="0">
            <a:schemeClr val="accent5"/>
          </a:lnRef>
          <a:fillRef idx="3">
            <a:schemeClr val="accent5"/>
          </a:fillRef>
          <a:effectRef idx="3">
            <a:schemeClr val="accent5"/>
          </a:effectRef>
          <a:fontRef idx="minor">
            <a:schemeClr val="lt1"/>
          </a:fontRef>
        </p:style>
        <p:txBody>
          <a:bodyPr lIns="0" rIns="0" rtlCol="0" anchor="ctr"/>
          <a:lstStyle/>
          <a:p>
            <a:pPr>
              <a:lnSpc>
                <a:spcPct val="80000"/>
              </a:lnSpc>
            </a:pPr>
            <a:r>
              <a:rPr lang="ru-RU" sz="1500" b="1" dirty="0">
                <a:solidFill>
                  <a:schemeClr val="tx1"/>
                </a:solidFill>
              </a:rPr>
              <a:t>60. </a:t>
            </a:r>
            <a:r>
              <a:rPr lang="ru-RU" sz="1500" b="1" dirty="0">
                <a:solidFill>
                  <a:srgbClr val="7030A0"/>
                </a:solidFill>
              </a:rPr>
              <a:t>Многие из учеников Его</a:t>
            </a:r>
            <a:r>
              <a:rPr lang="ru-RU" sz="1500" b="1" dirty="0">
                <a:solidFill>
                  <a:schemeClr val="tx1"/>
                </a:solidFill>
              </a:rPr>
              <a:t>, слыша то, говорили: какие странные слова! кто может это слушать?</a:t>
            </a:r>
          </a:p>
          <a:p>
            <a:pPr>
              <a:lnSpc>
                <a:spcPct val="80000"/>
              </a:lnSpc>
            </a:pPr>
            <a:r>
              <a:rPr lang="ru-RU" sz="1500" b="1" dirty="0">
                <a:solidFill>
                  <a:schemeClr val="tx1"/>
                </a:solidFill>
              </a:rPr>
              <a:t>61. Но Иисус, зная Сам в Себе, что ученики Его ропщут на то, сказал им: это ли соблазняет вас?</a:t>
            </a:r>
          </a:p>
          <a:p>
            <a:pPr>
              <a:lnSpc>
                <a:spcPct val="80000"/>
              </a:lnSpc>
            </a:pPr>
            <a:r>
              <a:rPr lang="ru-RU" sz="1500" b="1" dirty="0">
                <a:solidFill>
                  <a:schemeClr val="tx1"/>
                </a:solidFill>
              </a:rPr>
              <a:t>62. Что ж, если </a:t>
            </a:r>
            <a:r>
              <a:rPr lang="ru-RU" sz="1500" b="1" dirty="0">
                <a:solidFill>
                  <a:srgbClr val="7030A0"/>
                </a:solidFill>
              </a:rPr>
              <a:t>увидите Сына Человеческого восходящего туда, где был прежде</a:t>
            </a:r>
            <a:r>
              <a:rPr lang="ru-RU" sz="1500" b="1" dirty="0">
                <a:solidFill>
                  <a:schemeClr val="tx1"/>
                </a:solidFill>
              </a:rPr>
              <a:t>?</a:t>
            </a:r>
          </a:p>
          <a:p>
            <a:pPr>
              <a:lnSpc>
                <a:spcPct val="80000"/>
              </a:lnSpc>
            </a:pPr>
            <a:r>
              <a:rPr lang="ru-RU" sz="1500" b="1" dirty="0">
                <a:solidFill>
                  <a:schemeClr val="tx1"/>
                </a:solidFill>
              </a:rPr>
              <a:t>63. </a:t>
            </a:r>
            <a:r>
              <a:rPr lang="ru-RU" sz="1500" b="1" dirty="0">
                <a:solidFill>
                  <a:srgbClr val="7030A0"/>
                </a:solidFill>
              </a:rPr>
              <a:t>Дух животворит; плоть не пользует нимало</a:t>
            </a:r>
            <a:r>
              <a:rPr lang="ru-RU" sz="1500" b="1" dirty="0">
                <a:solidFill>
                  <a:schemeClr val="tx1"/>
                </a:solidFill>
              </a:rPr>
              <a:t>. Слова, которые говорю Я вам, суть дух и жизнь.</a:t>
            </a:r>
          </a:p>
          <a:p>
            <a:pPr>
              <a:lnSpc>
                <a:spcPct val="80000"/>
              </a:lnSpc>
            </a:pPr>
            <a:r>
              <a:rPr lang="ru-RU" sz="1500" b="1" dirty="0">
                <a:solidFill>
                  <a:schemeClr val="tx1"/>
                </a:solidFill>
              </a:rPr>
              <a:t>64. Но есть из вас некоторые неверующие. Ибо Иисус от начала знал, кто суть неверующие и кто предаст Его.</a:t>
            </a:r>
          </a:p>
          <a:p>
            <a:pPr>
              <a:lnSpc>
                <a:spcPct val="80000"/>
              </a:lnSpc>
            </a:pPr>
            <a:r>
              <a:rPr lang="ru-RU" sz="1500" b="1" dirty="0">
                <a:solidFill>
                  <a:schemeClr val="tx1"/>
                </a:solidFill>
              </a:rPr>
              <a:t>65. И сказал: для того-то и говорил Я вам, что никто не может </a:t>
            </a:r>
            <a:r>
              <a:rPr lang="ru-RU" sz="1500" b="1" dirty="0" err="1">
                <a:solidFill>
                  <a:schemeClr val="tx1"/>
                </a:solidFill>
              </a:rPr>
              <a:t>придти</a:t>
            </a:r>
            <a:r>
              <a:rPr lang="ru-RU" sz="1500" b="1" dirty="0">
                <a:solidFill>
                  <a:schemeClr val="tx1"/>
                </a:solidFill>
              </a:rPr>
              <a:t> ко Мне, если то не дано будет ему от Отца Моего.</a:t>
            </a:r>
          </a:p>
          <a:p>
            <a:pPr>
              <a:lnSpc>
                <a:spcPct val="80000"/>
              </a:lnSpc>
            </a:pPr>
            <a:r>
              <a:rPr lang="ru-RU" sz="1500" b="1" dirty="0">
                <a:solidFill>
                  <a:schemeClr val="tx1"/>
                </a:solidFill>
              </a:rPr>
              <a:t>66. С этого времени </a:t>
            </a:r>
            <a:r>
              <a:rPr lang="ru-RU" sz="1500" b="1" dirty="0">
                <a:solidFill>
                  <a:srgbClr val="7030A0"/>
                </a:solidFill>
              </a:rPr>
              <a:t>многие из учеников Его отошли от Него и уже не ходили с Ним</a:t>
            </a:r>
            <a:r>
              <a:rPr lang="ru-RU" sz="1500" b="1" dirty="0">
                <a:solidFill>
                  <a:schemeClr val="tx1"/>
                </a:solidFill>
              </a:rPr>
              <a:t>.</a:t>
            </a:r>
          </a:p>
          <a:p>
            <a:pPr>
              <a:lnSpc>
                <a:spcPct val="80000"/>
              </a:lnSpc>
            </a:pPr>
            <a:r>
              <a:rPr lang="ru-RU" sz="1500" b="1" dirty="0">
                <a:solidFill>
                  <a:schemeClr val="tx1"/>
                </a:solidFill>
              </a:rPr>
              <a:t>67. Тогда Иисус сказал двенадцати: не хотите ли и вы отойти?</a:t>
            </a:r>
          </a:p>
          <a:p>
            <a:pPr>
              <a:lnSpc>
                <a:spcPct val="80000"/>
              </a:lnSpc>
            </a:pPr>
            <a:r>
              <a:rPr lang="ru-RU" sz="1500" b="1" dirty="0">
                <a:solidFill>
                  <a:schemeClr val="tx1"/>
                </a:solidFill>
              </a:rPr>
              <a:t>68. Симон Петр отвечал Ему: Господи! к кому нам идти? Ты имеешь глаголы вечной жизни:</a:t>
            </a:r>
          </a:p>
          <a:p>
            <a:pPr>
              <a:lnSpc>
                <a:spcPct val="80000"/>
              </a:lnSpc>
            </a:pPr>
            <a:r>
              <a:rPr lang="ru-RU" sz="1500" b="1" dirty="0">
                <a:solidFill>
                  <a:schemeClr val="tx1"/>
                </a:solidFill>
              </a:rPr>
              <a:t>69. и мы уверовали и познали, что Ты Христос, Сын Бога </a:t>
            </a:r>
            <a:r>
              <a:rPr lang="ru-RU" sz="1500" b="1" dirty="0" err="1">
                <a:solidFill>
                  <a:schemeClr val="tx1"/>
                </a:solidFill>
              </a:rPr>
              <a:t>живаго</a:t>
            </a:r>
            <a:r>
              <a:rPr lang="ru-RU" sz="1500" b="1" dirty="0">
                <a:solidFill>
                  <a:schemeClr val="tx1"/>
                </a:solidFill>
              </a:rPr>
              <a:t>.</a:t>
            </a:r>
          </a:p>
          <a:p>
            <a:pPr>
              <a:lnSpc>
                <a:spcPct val="80000"/>
              </a:lnSpc>
            </a:pPr>
            <a:r>
              <a:rPr lang="ru-RU" sz="1500" b="1" dirty="0">
                <a:solidFill>
                  <a:schemeClr val="tx1"/>
                </a:solidFill>
              </a:rPr>
              <a:t>70. Иисус отвечал им: не двенадцать ли вас избрал Я? но один из вас </a:t>
            </a:r>
            <a:r>
              <a:rPr lang="ru-RU" sz="1500" b="1" dirty="0" err="1">
                <a:solidFill>
                  <a:schemeClr val="tx1"/>
                </a:solidFill>
              </a:rPr>
              <a:t>диавол</a:t>
            </a:r>
            <a:r>
              <a:rPr lang="ru-RU" sz="1500" b="1" dirty="0">
                <a:solidFill>
                  <a:schemeClr val="tx1"/>
                </a:solidFill>
              </a:rPr>
              <a:t>.</a:t>
            </a:r>
          </a:p>
          <a:p>
            <a:pPr>
              <a:lnSpc>
                <a:spcPct val="80000"/>
              </a:lnSpc>
            </a:pPr>
            <a:r>
              <a:rPr lang="ru-RU" sz="1500" b="1" dirty="0">
                <a:solidFill>
                  <a:schemeClr val="tx1"/>
                </a:solidFill>
              </a:rPr>
              <a:t>71. Это говорил Он об Иуде Симонове Искариоте, ибо сей хотел предать Его, будучи один из двенадцати.</a:t>
            </a:r>
          </a:p>
        </p:txBody>
      </p:sp>
      <p:sp>
        <p:nvSpPr>
          <p:cNvPr id="2" name="Скругленный прямоугольник 1"/>
          <p:cNvSpPr/>
          <p:nvPr/>
        </p:nvSpPr>
        <p:spPr>
          <a:xfrm>
            <a:off x="1259632" y="260648"/>
            <a:ext cx="6840760" cy="36004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ru-RU" sz="2000" b="1" dirty="0" smtClean="0">
                <a:solidFill>
                  <a:schemeClr val="tx1"/>
                </a:solidFill>
              </a:rPr>
              <a:t>4) Многие ученики соблазняются и отходят от Христа</a:t>
            </a:r>
            <a:endParaRPr lang="ru-RU" sz="2000" b="1" dirty="0">
              <a:solidFill>
                <a:schemeClr val="tx1"/>
              </a:solidFill>
            </a:endParaRPr>
          </a:p>
        </p:txBody>
      </p:sp>
      <p:sp>
        <p:nvSpPr>
          <p:cNvPr id="5" name="Скругленный прямоугольник 4"/>
          <p:cNvSpPr/>
          <p:nvPr/>
        </p:nvSpPr>
        <p:spPr>
          <a:xfrm>
            <a:off x="467544" y="4221088"/>
            <a:ext cx="8208912" cy="100811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«Смотри</a:t>
            </a:r>
            <a:r>
              <a:rPr lang="ru-RU" sz="1600" b="1" i="1" dirty="0">
                <a:solidFill>
                  <a:schemeClr val="tx1"/>
                </a:solidFill>
              </a:rPr>
              <a:t>, какое неразумие. Нужно бы спросить и узнать, чего не знают, а они отступают и ничего не понимают в духовном смысле, но все по внешности. Слыша о плоти, они и думали, что Он принуждает их сделаться </a:t>
            </a:r>
            <a:r>
              <a:rPr lang="ru-RU" sz="1600" b="1" i="1" dirty="0" err="1">
                <a:solidFill>
                  <a:schemeClr val="tx1"/>
                </a:solidFill>
              </a:rPr>
              <a:t>плотоядцами</a:t>
            </a:r>
            <a:r>
              <a:rPr lang="ru-RU" sz="1600" b="1" i="1" dirty="0">
                <a:solidFill>
                  <a:schemeClr val="tx1"/>
                </a:solidFill>
              </a:rPr>
              <a:t> и </a:t>
            </a:r>
            <a:r>
              <a:rPr lang="ru-RU" sz="1600" b="1" i="1" dirty="0" smtClean="0">
                <a:solidFill>
                  <a:schemeClr val="tx1"/>
                </a:solidFill>
              </a:rPr>
              <a:t>кровопийцами».</a:t>
            </a:r>
            <a:endParaRPr lang="ru-RU" sz="1600" b="1" i="1" dirty="0">
              <a:solidFill>
                <a:schemeClr val="tx1"/>
              </a:solidFill>
            </a:endParaRPr>
          </a:p>
        </p:txBody>
      </p:sp>
      <p:sp>
        <p:nvSpPr>
          <p:cNvPr id="6" name="Скругленный прямоугольник 5"/>
          <p:cNvSpPr/>
          <p:nvPr/>
        </p:nvSpPr>
        <p:spPr>
          <a:xfrm>
            <a:off x="467544" y="5517232"/>
            <a:ext cx="8208912" cy="10801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smtClean="0">
                <a:solidFill>
                  <a:schemeClr val="tx1"/>
                </a:solidFill>
              </a:rPr>
              <a:t>Говорит  о Своем пришествии свыше и будущем возвращении на небо. </a:t>
            </a:r>
            <a:r>
              <a:rPr lang="ru-RU" sz="1600" b="1" i="1" dirty="0" smtClean="0">
                <a:solidFill>
                  <a:schemeClr val="tx1"/>
                </a:solidFill>
              </a:rPr>
              <a:t>«Сказал </a:t>
            </a:r>
            <a:r>
              <a:rPr lang="ru-RU" sz="1600" b="1" i="1" dirty="0">
                <a:solidFill>
                  <a:schemeClr val="tx1"/>
                </a:solidFill>
              </a:rPr>
              <a:t>сие для того, чтобы отвлечь их от мнения о Нем как сыне </a:t>
            </a:r>
            <a:r>
              <a:rPr lang="ru-RU" sz="1600" b="1" i="1" dirty="0" err="1">
                <a:solidFill>
                  <a:schemeClr val="tx1"/>
                </a:solidFill>
              </a:rPr>
              <a:t>Иосифовом</a:t>
            </a:r>
            <a:r>
              <a:rPr lang="ru-RU" sz="1600" b="1" i="1" dirty="0">
                <a:solidFill>
                  <a:schemeClr val="tx1"/>
                </a:solidFill>
              </a:rPr>
              <a:t>. Ибо кто поверил, что Он прежде был на небе, тот, без сомнения, поверит, что Он и Сын не Иосифов, а Божий, и, наконец, поверит и речам Его</a:t>
            </a:r>
            <a:r>
              <a:rPr lang="ru-RU" sz="1600" b="1" i="1" dirty="0" smtClean="0">
                <a:solidFill>
                  <a:schemeClr val="tx1"/>
                </a:solidFill>
              </a:rPr>
              <a:t>».</a:t>
            </a:r>
            <a:endParaRPr lang="ru-RU" sz="1600" b="1" i="1" dirty="0">
              <a:solidFill>
                <a:schemeClr val="tx1"/>
              </a:solidFill>
            </a:endParaRPr>
          </a:p>
        </p:txBody>
      </p:sp>
      <p:sp>
        <p:nvSpPr>
          <p:cNvPr id="7" name="Скругленный прямоугольник 6"/>
          <p:cNvSpPr/>
          <p:nvPr/>
        </p:nvSpPr>
        <p:spPr>
          <a:xfrm>
            <a:off x="432032" y="4509120"/>
            <a:ext cx="8244423" cy="57606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600" b="1" dirty="0" err="1">
                <a:solidFill>
                  <a:schemeClr val="tx1"/>
                </a:solidFill>
              </a:rPr>
              <a:t>Свт</a:t>
            </a:r>
            <a:r>
              <a:rPr lang="ru-RU" sz="1600" b="1" dirty="0">
                <a:solidFill>
                  <a:schemeClr val="tx1"/>
                </a:solidFill>
              </a:rPr>
              <a:t>. Иоанн </a:t>
            </a:r>
            <a:r>
              <a:rPr lang="ru-RU" sz="1600" b="1" dirty="0" smtClean="0">
                <a:solidFill>
                  <a:schemeClr val="tx1"/>
                </a:solidFill>
              </a:rPr>
              <a:t>Златоуст:  63 ст. </a:t>
            </a:r>
            <a:r>
              <a:rPr lang="ru-RU" sz="1600" b="1" i="1" dirty="0" smtClean="0">
                <a:solidFill>
                  <a:schemeClr val="tx1"/>
                </a:solidFill>
              </a:rPr>
              <a:t>«что </a:t>
            </a:r>
            <a:r>
              <a:rPr lang="ru-RU" sz="1600" b="1" i="1" dirty="0">
                <a:solidFill>
                  <a:schemeClr val="tx1"/>
                </a:solidFill>
              </a:rPr>
              <a:t>говорится обо Мне, тому должно внимать духовно; а кто внимает чувственно, тот ничего не приобретает и не получает никакой </a:t>
            </a:r>
            <a:r>
              <a:rPr lang="ru-RU" sz="1600" b="1" i="1" dirty="0" smtClean="0">
                <a:solidFill>
                  <a:schemeClr val="tx1"/>
                </a:solidFill>
              </a:rPr>
              <a:t>пользы».</a:t>
            </a:r>
            <a:endParaRPr lang="ru-RU" sz="1600" b="1" i="1" dirty="0">
              <a:solidFill>
                <a:schemeClr val="tx1"/>
              </a:solidFill>
            </a:endParaRPr>
          </a:p>
        </p:txBody>
      </p:sp>
      <p:sp>
        <p:nvSpPr>
          <p:cNvPr id="8" name="Скругленный прямоугольник 7"/>
          <p:cNvSpPr/>
          <p:nvPr/>
        </p:nvSpPr>
        <p:spPr>
          <a:xfrm>
            <a:off x="432032" y="5229200"/>
            <a:ext cx="8244424" cy="10801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i="1" dirty="0" smtClean="0">
                <a:solidFill>
                  <a:schemeClr val="tx1"/>
                </a:solidFill>
              </a:rPr>
              <a:t>«</a:t>
            </a:r>
            <a:r>
              <a:rPr lang="ru-RU" sz="1600" b="1" i="1" dirty="0">
                <a:solidFill>
                  <a:schemeClr val="tx1"/>
                </a:solidFill>
              </a:rPr>
              <a:t>Глаголы, </a:t>
            </a:r>
            <a:r>
              <a:rPr lang="ru-RU" sz="1600" b="1" i="1" dirty="0" err="1">
                <a:solidFill>
                  <a:schemeClr val="tx1"/>
                </a:solidFill>
              </a:rPr>
              <a:t>яже</a:t>
            </a:r>
            <a:r>
              <a:rPr lang="ru-RU" sz="1600" b="1" i="1" dirty="0">
                <a:solidFill>
                  <a:schemeClr val="tx1"/>
                </a:solidFill>
              </a:rPr>
              <a:t> Аз глаголах вам, дух суть и живот </a:t>
            </a:r>
            <a:r>
              <a:rPr lang="ru-RU" sz="1600" b="1" i="1" dirty="0" smtClean="0">
                <a:solidFill>
                  <a:schemeClr val="tx1"/>
                </a:solidFill>
              </a:rPr>
              <a:t>суть, </a:t>
            </a:r>
            <a:r>
              <a:rPr lang="ru-RU" sz="1600" b="1" i="1" dirty="0">
                <a:solidFill>
                  <a:schemeClr val="tx1"/>
                </a:solidFill>
              </a:rPr>
              <a:t>то есть божественны и духовны, не заключают в себе ничего плотского и не подлежат естественному порядку, но чужды всякой этого рода необходимости и выше законов, действующих на земле, и имеют смысл другой, </a:t>
            </a:r>
            <a:r>
              <a:rPr lang="ru-RU" sz="1600" b="1" i="1" dirty="0" smtClean="0">
                <a:solidFill>
                  <a:schemeClr val="tx1"/>
                </a:solidFill>
              </a:rPr>
              <a:t>особенный».</a:t>
            </a:r>
            <a:endParaRPr lang="ru-RU" sz="1600" b="1" i="1" dirty="0">
              <a:solidFill>
                <a:schemeClr val="tx1"/>
              </a:solidFill>
            </a:endParaRPr>
          </a:p>
        </p:txBody>
      </p:sp>
      <p:sp>
        <p:nvSpPr>
          <p:cNvPr id="9" name="Скругленный прямоугольник 8"/>
          <p:cNvSpPr/>
          <p:nvPr/>
        </p:nvSpPr>
        <p:spPr>
          <a:xfrm>
            <a:off x="467544" y="4293096"/>
            <a:ext cx="8318406" cy="147616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«Проявляя </a:t>
            </a:r>
            <a:r>
              <a:rPr lang="ru-RU" sz="1500" b="1" i="1" dirty="0">
                <a:solidFill>
                  <a:schemeClr val="tx1"/>
                </a:solidFill>
              </a:rPr>
              <a:t>свойство божества, именно открывая сокровенное, говорит им, что некоторые из вас не веруют; сказав «некоторые», исключил учеников. И евангелист, желая показать нам, что Он знал все прежде устроения мира, говорит, что Иисус от начала знал, кто суть неверующие, знал и злобу предателя. А это было доказательством истинного Божества. Ибо пророк говорит о Боге: «ведающий вся прежде бытия его» (Дан. 13, 42</a:t>
            </a:r>
            <a:r>
              <a:rPr lang="ru-RU" sz="1500" b="1" i="1" dirty="0" smtClean="0">
                <a:solidFill>
                  <a:schemeClr val="tx1"/>
                </a:solidFill>
              </a:rPr>
              <a:t>)».</a:t>
            </a:r>
            <a:endParaRPr lang="ru-RU" sz="1500" b="1" i="1" dirty="0">
              <a:solidFill>
                <a:schemeClr val="tx1"/>
              </a:solidFill>
            </a:endParaRPr>
          </a:p>
        </p:txBody>
      </p:sp>
      <p:sp>
        <p:nvSpPr>
          <p:cNvPr id="10" name="Скругленный прямоугольник 9"/>
          <p:cNvSpPr/>
          <p:nvPr/>
        </p:nvSpPr>
        <p:spPr>
          <a:xfrm>
            <a:off x="432032" y="4077072"/>
            <a:ext cx="8353918" cy="172819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a:solidFill>
                  <a:schemeClr val="tx1"/>
                </a:solidFill>
              </a:rPr>
              <a:t>Блж</a:t>
            </a:r>
            <a:r>
              <a:rPr lang="ru-RU" sz="1500" b="1" dirty="0">
                <a:solidFill>
                  <a:schemeClr val="tx1"/>
                </a:solidFill>
              </a:rPr>
              <a:t>. </a:t>
            </a:r>
            <a:r>
              <a:rPr lang="ru-RU" sz="1500" b="1" dirty="0" err="1">
                <a:solidFill>
                  <a:schemeClr val="tx1"/>
                </a:solidFill>
              </a:rPr>
              <a:t>Феофилакт</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Отец благодетельствует и дает дар веры тем, у которых есть произволение. Ибо не имеющий произволения не получит пользы и от помощи Божией. Объяснюсь. Бог дает всем Свои дары. Одни принимают и хорошо употребляют данное и, сохраняя оное, показывают дар Божий. А другие принимают, но теряют данное и оказываются ничего не получившими. Итак, когда евангелист говорит, что кому не будет дано от Отца, тот не может прийти к Сыну, то слова его значат, что приходит к Сыну тот, кому дает Отец и кто сохранит поданный ему от Бога </a:t>
            </a:r>
            <a:r>
              <a:rPr lang="ru-RU" sz="1500" b="1" i="1" dirty="0" smtClean="0">
                <a:solidFill>
                  <a:schemeClr val="tx1"/>
                </a:solidFill>
              </a:rPr>
              <a:t>дар».</a:t>
            </a:r>
            <a:endParaRPr lang="ru-RU" sz="1500" b="1" i="1" dirty="0">
              <a:solidFill>
                <a:schemeClr val="tx1"/>
              </a:solidFill>
            </a:endParaRPr>
          </a:p>
        </p:txBody>
      </p:sp>
      <p:sp>
        <p:nvSpPr>
          <p:cNvPr id="11" name="Скругленный прямоугольник 10"/>
          <p:cNvSpPr/>
          <p:nvPr/>
        </p:nvSpPr>
        <p:spPr>
          <a:xfrm>
            <a:off x="467544" y="6057292"/>
            <a:ext cx="8318406" cy="54006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i="1" dirty="0" smtClean="0">
                <a:solidFill>
                  <a:schemeClr val="tx1"/>
                </a:solidFill>
              </a:rPr>
              <a:t>«</a:t>
            </a:r>
            <a:r>
              <a:rPr lang="ru-RU" sz="1500" b="1" i="1" dirty="0">
                <a:solidFill>
                  <a:schemeClr val="tx1"/>
                </a:solidFill>
              </a:rPr>
              <a:t>Многие из учеников отошли назад»; то есть, отделившись от Него, не пошли к лучшему, но возвратились назад, то есть к </a:t>
            </a:r>
            <a:r>
              <a:rPr lang="ru-RU" sz="1500" b="1" i="1" dirty="0" smtClean="0">
                <a:solidFill>
                  <a:schemeClr val="tx1"/>
                </a:solidFill>
              </a:rPr>
              <a:t>неверию».</a:t>
            </a:r>
            <a:endParaRPr lang="ru-RU" sz="1500" b="1" i="1" dirty="0">
              <a:solidFill>
                <a:schemeClr val="tx1"/>
              </a:solidFill>
            </a:endParaRPr>
          </a:p>
        </p:txBody>
      </p:sp>
      <p:sp>
        <p:nvSpPr>
          <p:cNvPr id="12" name="Скругленный прямоугольник 11"/>
          <p:cNvSpPr/>
          <p:nvPr/>
        </p:nvSpPr>
        <p:spPr>
          <a:xfrm>
            <a:off x="289006" y="4077072"/>
            <a:ext cx="8496944" cy="115212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 </a:t>
            </a:r>
            <a:r>
              <a:rPr lang="ru-RU" sz="1500" b="1" i="1" dirty="0" smtClean="0">
                <a:solidFill>
                  <a:schemeClr val="tx1"/>
                </a:solidFill>
              </a:rPr>
              <a:t>«к </a:t>
            </a:r>
            <a:r>
              <a:rPr lang="ru-RU" sz="1500" b="1" i="1" dirty="0">
                <a:solidFill>
                  <a:schemeClr val="tx1"/>
                </a:solidFill>
              </a:rPr>
              <a:t>кому идем? Этот ответ обнаруживает великую любовь. Он показывает, что для них Учитель дороже всего – и отцов, и матерей, и имений, и что, оставив Его, они не могли бы уже найти, куда </a:t>
            </a:r>
            <a:r>
              <a:rPr lang="ru-RU" sz="1500" b="1" i="1" dirty="0" smtClean="0">
                <a:solidFill>
                  <a:schemeClr val="tx1"/>
                </a:solidFill>
              </a:rPr>
              <a:t>прибегнуть… глаголы </a:t>
            </a:r>
            <a:r>
              <a:rPr lang="ru-RU" sz="1500" b="1" i="1" dirty="0">
                <a:solidFill>
                  <a:schemeClr val="tx1"/>
                </a:solidFill>
              </a:rPr>
              <a:t>живота </a:t>
            </a:r>
            <a:r>
              <a:rPr lang="ru-RU" sz="1500" b="1" i="1" dirty="0" err="1">
                <a:solidFill>
                  <a:schemeClr val="tx1"/>
                </a:solidFill>
              </a:rPr>
              <a:t>вечнаго</a:t>
            </a:r>
            <a:r>
              <a:rPr lang="ru-RU" sz="1500" b="1" i="1" dirty="0">
                <a:solidFill>
                  <a:schemeClr val="tx1"/>
                </a:solidFill>
              </a:rPr>
              <a:t> </a:t>
            </a:r>
            <a:r>
              <a:rPr lang="ru-RU" sz="1500" b="1" i="1" dirty="0" err="1" smtClean="0">
                <a:solidFill>
                  <a:schemeClr val="tx1"/>
                </a:solidFill>
              </a:rPr>
              <a:t>имаши</a:t>
            </a:r>
            <a:r>
              <a:rPr lang="ru-RU" sz="1500" b="1" i="1" dirty="0" smtClean="0">
                <a:solidFill>
                  <a:schemeClr val="tx1"/>
                </a:solidFill>
              </a:rPr>
              <a:t>. </a:t>
            </a:r>
            <a:r>
              <a:rPr lang="ru-RU" sz="1500" b="1" dirty="0" smtClean="0"/>
              <a:t> </a:t>
            </a:r>
            <a:r>
              <a:rPr lang="ru-RU" sz="1500" b="1" i="1" dirty="0" smtClean="0">
                <a:solidFill>
                  <a:schemeClr val="tx1"/>
                </a:solidFill>
              </a:rPr>
              <a:t>Другие </a:t>
            </a:r>
            <a:r>
              <a:rPr lang="ru-RU" sz="1500" b="1" i="1" dirty="0">
                <a:solidFill>
                  <a:schemeClr val="tx1"/>
                </a:solidFill>
              </a:rPr>
              <a:t>внимали (словам Христовым) чувственно и с умствованиями человеческими; а они (Апостолы) – духовно, предоставляя все </a:t>
            </a:r>
            <a:r>
              <a:rPr lang="ru-RU" sz="1500" b="1" i="1" dirty="0" smtClean="0">
                <a:solidFill>
                  <a:schemeClr val="tx1"/>
                </a:solidFill>
              </a:rPr>
              <a:t>вере».</a:t>
            </a:r>
            <a:endParaRPr lang="ru-RU" sz="1500" b="1" i="1" dirty="0">
              <a:solidFill>
                <a:schemeClr val="tx1"/>
              </a:solidFill>
            </a:endParaRPr>
          </a:p>
        </p:txBody>
      </p:sp>
      <p:sp>
        <p:nvSpPr>
          <p:cNvPr id="13" name="Скругленный прямоугольник 12"/>
          <p:cNvSpPr/>
          <p:nvPr/>
        </p:nvSpPr>
        <p:spPr>
          <a:xfrm>
            <a:off x="289006" y="5373216"/>
            <a:ext cx="8496944" cy="144016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500" b="1" i="1" dirty="0" err="1" smtClean="0">
                <a:solidFill>
                  <a:schemeClr val="tx1"/>
                </a:solidFill>
              </a:rPr>
              <a:t>Блж</a:t>
            </a:r>
            <a:r>
              <a:rPr lang="ru-RU" sz="1500" b="1" i="1" dirty="0" smtClean="0">
                <a:solidFill>
                  <a:schemeClr val="tx1"/>
                </a:solidFill>
              </a:rPr>
              <a:t>. </a:t>
            </a:r>
            <a:r>
              <a:rPr lang="ru-RU" sz="1500" b="1" i="1" dirty="0" err="1" smtClean="0">
                <a:solidFill>
                  <a:schemeClr val="tx1"/>
                </a:solidFill>
              </a:rPr>
              <a:t>Феофилакт</a:t>
            </a:r>
            <a:r>
              <a:rPr lang="ru-RU" sz="1500" b="1" i="1" dirty="0">
                <a:solidFill>
                  <a:schemeClr val="tx1"/>
                </a:solidFill>
              </a:rPr>
              <a:t>: «Петр сказал: мы узнали все и уверовали. А он говорит: не думай так; вы не все верны, и не все узнали </a:t>
            </a:r>
            <a:r>
              <a:rPr lang="ru-RU" sz="1500" b="1" i="1" dirty="0" smtClean="0">
                <a:solidFill>
                  <a:schemeClr val="tx1"/>
                </a:solidFill>
              </a:rPr>
              <a:t>Меня… </a:t>
            </a:r>
            <a:r>
              <a:rPr lang="ru-RU" sz="1500" b="1" i="1" dirty="0">
                <a:solidFill>
                  <a:schemeClr val="tx1"/>
                </a:solidFill>
              </a:rPr>
              <a:t>Отселе мы научаемся и тому, что Бог не делает добрыми принужденно и насильственно, и что избрание Божие не стесняет нашего </a:t>
            </a:r>
            <a:r>
              <a:rPr lang="ru-RU" sz="1500" b="1" i="1" dirty="0" smtClean="0">
                <a:solidFill>
                  <a:schemeClr val="tx1"/>
                </a:solidFill>
              </a:rPr>
              <a:t>произвола. </a:t>
            </a:r>
            <a:r>
              <a:rPr lang="ru-RU" sz="1500" b="1" i="1" dirty="0">
                <a:solidFill>
                  <a:schemeClr val="tx1"/>
                </a:solidFill>
              </a:rPr>
              <a:t>А избрание Божие состоит в том, что Бог предрасполагает нас к добру и дарует нам Свою благодать. Спастись же и поступить достойно избрания - или наоборот - это зависит от нашей мысли и </a:t>
            </a:r>
            <a:r>
              <a:rPr lang="ru-RU" sz="1500" b="1" i="1" dirty="0" smtClean="0">
                <a:solidFill>
                  <a:schemeClr val="tx1"/>
                </a:solidFill>
              </a:rPr>
              <a:t>воли».</a:t>
            </a:r>
            <a:endParaRPr lang="ru-RU" sz="1500" b="1" i="1" dirty="0">
              <a:solidFill>
                <a:schemeClr val="tx1"/>
              </a:solidFill>
            </a:endParaRPr>
          </a:p>
        </p:txBody>
      </p:sp>
      <p:sp>
        <p:nvSpPr>
          <p:cNvPr id="14" name="Скругленный прямоугольник 13"/>
          <p:cNvSpPr/>
          <p:nvPr/>
        </p:nvSpPr>
        <p:spPr>
          <a:xfrm>
            <a:off x="289006" y="4437112"/>
            <a:ext cx="8496944" cy="8640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a:solidFill>
                  <a:schemeClr val="tx1"/>
                </a:solidFill>
              </a:rPr>
              <a:t>«</a:t>
            </a:r>
            <a:r>
              <a:rPr lang="ru-RU" sz="1500" b="1" i="1" dirty="0" err="1">
                <a:solidFill>
                  <a:schemeClr val="tx1"/>
                </a:solidFill>
              </a:rPr>
              <a:t>диавол</a:t>
            </a:r>
            <a:r>
              <a:rPr lang="ru-RU" sz="1500" b="1" i="1" dirty="0">
                <a:solidFill>
                  <a:schemeClr val="tx1"/>
                </a:solidFill>
              </a:rPr>
              <a:t> есть, т.е. дьяволов, слуга дьявола. Отсюда видно, что от воли человека зависит спастись или погибнуть</a:t>
            </a:r>
            <a:r>
              <a:rPr lang="ru-RU" sz="1500" b="1" i="1" dirty="0" smtClean="0">
                <a:solidFill>
                  <a:schemeClr val="tx1"/>
                </a:solidFill>
              </a:rPr>
              <a:t>. </a:t>
            </a:r>
            <a:r>
              <a:rPr lang="ru-RU" sz="1500" b="1" i="1" dirty="0">
                <a:solidFill>
                  <a:schemeClr val="tx1"/>
                </a:solidFill>
              </a:rPr>
              <a:t>Итак, нет ничего странного в том, что во время избрания Иуда имел добрую волю, а потом он переменился, так как воля его была </a:t>
            </a:r>
            <a:r>
              <a:rPr lang="ru-RU" sz="1500" b="1" i="1" dirty="0" smtClean="0">
                <a:solidFill>
                  <a:schemeClr val="tx1"/>
                </a:solidFill>
              </a:rPr>
              <a:t>свободна».</a:t>
            </a:r>
            <a:endParaRPr lang="ru-RU" sz="1500" b="1" i="1" dirty="0">
              <a:solidFill>
                <a:schemeClr val="tx1"/>
              </a:solidFill>
            </a:endParaRPr>
          </a:p>
        </p:txBody>
      </p:sp>
    </p:spTree>
    <p:extLst>
      <p:ext uri="{BB962C8B-B14F-4D97-AF65-F5344CB8AC3E}">
        <p14:creationId xmlns:p14="http://schemas.microsoft.com/office/powerpoint/2010/main" val="415148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par>
                          <p:cTn id="16" fill="hold">
                            <p:stCondLst>
                              <p:cond delay="500"/>
                            </p:stCondLst>
                            <p:childTnLst>
                              <p:par>
                                <p:cTn id="17" presetID="22" presetClass="entr" presetSubtype="4" fill="hold" grpId="0" nodeType="afterEffect">
                                  <p:stCondLst>
                                    <p:cond delay="75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5"/>
                                        </p:tgtEl>
                                      </p:cBhvr>
                                    </p:animEffect>
                                    <p:set>
                                      <p:cBhvr>
                                        <p:cTn id="24" dur="1" fill="hold">
                                          <p:stCondLst>
                                            <p:cond delay="499"/>
                                          </p:stCondLst>
                                        </p:cTn>
                                        <p:tgtEl>
                                          <p:spTgt spid="5"/>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par>
                                <p:cTn id="28" presetID="22" presetClass="entr" presetSubtype="4"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childTnLst>
                          </p:cTn>
                        </p:par>
                        <p:par>
                          <p:cTn id="31" fill="hold">
                            <p:stCondLst>
                              <p:cond delay="500"/>
                            </p:stCondLst>
                            <p:childTnLst>
                              <p:par>
                                <p:cTn id="32" presetID="22" presetClass="entr" presetSubtype="4" fill="hold" grpId="0" nodeType="afterEffect">
                                  <p:stCondLst>
                                    <p:cond delay="500"/>
                                  </p:stCondLst>
                                  <p:childTnLst>
                                    <p:set>
                                      <p:cBhvr>
                                        <p:cTn id="33" dur="1" fill="hold">
                                          <p:stCondLst>
                                            <p:cond delay="0"/>
                                          </p:stCondLst>
                                        </p:cTn>
                                        <p:tgtEl>
                                          <p:spTgt spid="8"/>
                                        </p:tgtEl>
                                        <p:attrNameLst>
                                          <p:attrName>style.visibility</p:attrName>
                                        </p:attrNameLst>
                                      </p:cBhvr>
                                      <p:to>
                                        <p:strVal val="visible"/>
                                      </p:to>
                                    </p:set>
                                    <p:animEffect transition="in" filter="wipe(down)">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7"/>
                                        </p:tgtEl>
                                      </p:cBhvr>
                                    </p:animEffect>
                                    <p:set>
                                      <p:cBhvr>
                                        <p:cTn id="39" dur="1" fill="hold">
                                          <p:stCondLst>
                                            <p:cond delay="499"/>
                                          </p:stCondLst>
                                        </p:cTn>
                                        <p:tgtEl>
                                          <p:spTgt spid="7"/>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8"/>
                                        </p:tgtEl>
                                      </p:cBhvr>
                                    </p:animEffect>
                                    <p:set>
                                      <p:cBhvr>
                                        <p:cTn id="42" dur="1" fill="hold">
                                          <p:stCondLst>
                                            <p:cond delay="499"/>
                                          </p:stCondLst>
                                        </p:cTn>
                                        <p:tgtEl>
                                          <p:spTgt spid="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par>
                          <p:cTn id="53" fill="hold">
                            <p:stCondLst>
                              <p:cond delay="500"/>
                            </p:stCondLst>
                            <p:childTnLst>
                              <p:par>
                                <p:cTn id="54" presetID="22" presetClass="entr" presetSubtype="4"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down)">
                                      <p:cBhvr>
                                        <p:cTn id="56" dur="500"/>
                                        <p:tgtEl>
                                          <p:spTgt spid="10"/>
                                        </p:tgtEl>
                                      </p:cBhvr>
                                    </p:animEffect>
                                  </p:childTnLst>
                                </p:cTn>
                              </p:par>
                            </p:childTnLst>
                          </p:cTn>
                        </p:par>
                        <p:par>
                          <p:cTn id="57" fill="hold">
                            <p:stCondLst>
                              <p:cond delay="1000"/>
                            </p:stCondLst>
                            <p:childTnLst>
                              <p:par>
                                <p:cTn id="58" presetID="22" presetClass="entr" presetSubtype="4" fill="hold" grpId="0" nodeType="afterEffect">
                                  <p:stCondLst>
                                    <p:cond delay="1000"/>
                                  </p:stCondLst>
                                  <p:childTnLst>
                                    <p:set>
                                      <p:cBhvr>
                                        <p:cTn id="59" dur="1" fill="hold">
                                          <p:stCondLst>
                                            <p:cond delay="0"/>
                                          </p:stCondLst>
                                        </p:cTn>
                                        <p:tgtEl>
                                          <p:spTgt spid="11"/>
                                        </p:tgtEl>
                                        <p:attrNameLst>
                                          <p:attrName>style.visibility</p:attrName>
                                        </p:attrNameLst>
                                      </p:cBhvr>
                                      <p:to>
                                        <p:strVal val="visible"/>
                                      </p:to>
                                    </p:set>
                                    <p:animEffect transition="in" filter="wipe(down)">
                                      <p:cBhvr>
                                        <p:cTn id="60" dur="500"/>
                                        <p:tgtEl>
                                          <p:spTgt spid="11"/>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500"/>
                                        <p:tgtEl>
                                          <p:spTgt spid="10"/>
                                        </p:tgtEl>
                                      </p:cBhvr>
                                    </p:animEffect>
                                    <p:set>
                                      <p:cBhvr>
                                        <p:cTn id="65" dur="1" fill="hold">
                                          <p:stCondLst>
                                            <p:cond delay="499"/>
                                          </p:stCondLst>
                                        </p:cTn>
                                        <p:tgtEl>
                                          <p:spTgt spid="10"/>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childTnLst>
                          </p:cTn>
                        </p:par>
                        <p:par>
                          <p:cTn id="69" fill="hold">
                            <p:stCondLst>
                              <p:cond delay="500"/>
                            </p:stCondLst>
                            <p:childTnLst>
                              <p:par>
                                <p:cTn id="70" presetID="22" presetClass="entr" presetSubtype="4" fill="hold" grpId="0" nodeType="after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wipe(down)">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wipe(down)">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2"/>
                                        </p:tgtEl>
                                      </p:cBhvr>
                                    </p:animEffect>
                                    <p:set>
                                      <p:cBhvr>
                                        <p:cTn id="82" dur="1" fill="hold">
                                          <p:stCondLst>
                                            <p:cond delay="499"/>
                                          </p:stCondLst>
                                        </p:cTn>
                                        <p:tgtEl>
                                          <p:spTgt spid="12"/>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13"/>
                                        </p:tgtEl>
                                      </p:cBhvr>
                                    </p:animEffect>
                                    <p:set>
                                      <p:cBhvr>
                                        <p:cTn id="85" dur="1" fill="hold">
                                          <p:stCondLst>
                                            <p:cond delay="499"/>
                                          </p:stCondLst>
                                        </p:cTn>
                                        <p:tgtEl>
                                          <p:spTgt spid="13"/>
                                        </p:tgtEl>
                                        <p:attrNameLst>
                                          <p:attrName>style.visibility</p:attrName>
                                        </p:attrNameLst>
                                      </p:cBhvr>
                                      <p:to>
                                        <p:strVal val="hidden"/>
                                      </p:to>
                                    </p:set>
                                  </p:childTnLst>
                                </p:cTn>
                              </p:par>
                            </p:childTnLst>
                          </p:cTn>
                        </p:par>
                        <p:par>
                          <p:cTn id="86" fill="hold">
                            <p:stCondLst>
                              <p:cond delay="500"/>
                            </p:stCondLst>
                            <p:childTnLst>
                              <p:par>
                                <p:cTn id="87" presetID="22" presetClass="entr" presetSubtype="4"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down)">
                                      <p:cBhvr>
                                        <p:cTn id="89" dur="500"/>
                                        <p:tgtEl>
                                          <p:spTgt spid="14"/>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grpId="1" nodeType="clickEffect">
                                  <p:stCondLst>
                                    <p:cond delay="0"/>
                                  </p:stCondLst>
                                  <p:childTnLst>
                                    <p:animEffect transition="out" filter="fade">
                                      <p:cBhvr>
                                        <p:cTn id="93" dur="500"/>
                                        <p:tgtEl>
                                          <p:spTgt spid="14"/>
                                        </p:tgtEl>
                                      </p:cBhvr>
                                    </p:animEffect>
                                    <p:set>
                                      <p:cBhvr>
                                        <p:cTn id="94"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dkUpDiag">
          <a:fgClr>
            <a:schemeClr val="bg2">
              <a:lumMod val="75000"/>
            </a:schemeClr>
          </a:fgClr>
          <a:bgClr>
            <a:schemeClr val="bg1"/>
          </a:bgClr>
        </a:patt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1763688" y="332656"/>
            <a:ext cx="5616624" cy="792088"/>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3200" b="1" dirty="0" smtClean="0">
                <a:solidFill>
                  <a:schemeClr val="tx1"/>
                </a:solidFill>
              </a:rPr>
              <a:t>Домашнее задание</a:t>
            </a:r>
            <a:endParaRPr lang="ru-RU" sz="3200" b="1" dirty="0">
              <a:solidFill>
                <a:schemeClr val="tx1"/>
              </a:solidFill>
            </a:endParaRPr>
          </a:p>
        </p:txBody>
      </p:sp>
      <p:sp>
        <p:nvSpPr>
          <p:cNvPr id="5" name="Прямоугольник 4"/>
          <p:cNvSpPr/>
          <p:nvPr/>
        </p:nvSpPr>
        <p:spPr>
          <a:xfrm>
            <a:off x="467544" y="1844824"/>
            <a:ext cx="8388775" cy="44336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002">
            <a:schemeClr val="lt2"/>
          </a:fillRef>
          <a:effectRef idx="0">
            <a:schemeClr val="accent1"/>
          </a:effectRef>
          <a:fontRef idx="minor">
            <a:schemeClr val="lt1"/>
          </a:fontRef>
        </p:style>
        <p:txBody>
          <a:bodyPr rtlCol="0" anchor="ctr"/>
          <a:lstStyle/>
          <a:p>
            <a:r>
              <a:rPr lang="ru-RU" sz="2400" b="1" dirty="0" smtClean="0">
                <a:solidFill>
                  <a:schemeClr val="tx1"/>
                </a:solidFill>
              </a:rPr>
              <a:t>Прочитать следующие отрывки:</a:t>
            </a:r>
          </a:p>
          <a:p>
            <a:pPr marL="342900" indent="-342900">
              <a:buFont typeface="Arial" panose="020B0604020202020204" pitchFamily="34" charset="0"/>
              <a:buChar char="•"/>
            </a:pPr>
            <a:r>
              <a:rPr lang="ru-RU" sz="2400" b="1" dirty="0">
                <a:solidFill>
                  <a:schemeClr val="tx1"/>
                </a:solidFill>
              </a:rPr>
              <a:t>Беседа Иисуса Христа с фарисеями о предании старцев (Мф. 15, 1-20; </a:t>
            </a:r>
            <a:r>
              <a:rPr lang="ru-RU" sz="2400" b="1" dirty="0" err="1">
                <a:solidFill>
                  <a:schemeClr val="tx1"/>
                </a:solidFill>
              </a:rPr>
              <a:t>Мк</a:t>
            </a:r>
            <a:r>
              <a:rPr lang="ru-RU" sz="2400" b="1" dirty="0">
                <a:solidFill>
                  <a:schemeClr val="tx1"/>
                </a:solidFill>
              </a:rPr>
              <a:t>. 7, 1-23). </a:t>
            </a:r>
            <a:endParaRPr lang="ru-RU" sz="2400" b="1" dirty="0" smtClean="0">
              <a:solidFill>
                <a:schemeClr val="tx1"/>
              </a:solidFill>
            </a:endParaRPr>
          </a:p>
          <a:p>
            <a:pPr marL="342900" indent="-342900">
              <a:buFont typeface="Arial" panose="020B0604020202020204" pitchFamily="34" charset="0"/>
              <a:buChar char="•"/>
            </a:pPr>
            <a:r>
              <a:rPr lang="ru-RU" sz="2400" b="1" dirty="0" smtClean="0">
                <a:solidFill>
                  <a:schemeClr val="tx1"/>
                </a:solidFill>
              </a:rPr>
              <a:t>Исцеление </a:t>
            </a:r>
            <a:r>
              <a:rPr lang="ru-RU" sz="2400" b="1" dirty="0">
                <a:solidFill>
                  <a:schemeClr val="tx1"/>
                </a:solidFill>
              </a:rPr>
              <a:t>бесноватой дочери </a:t>
            </a:r>
            <a:r>
              <a:rPr lang="ru-RU" sz="2400" b="1" dirty="0" err="1">
                <a:solidFill>
                  <a:schemeClr val="tx1"/>
                </a:solidFill>
              </a:rPr>
              <a:t>сирофиникиянки</a:t>
            </a:r>
            <a:r>
              <a:rPr lang="ru-RU" sz="2400" b="1" dirty="0">
                <a:solidFill>
                  <a:schemeClr val="tx1"/>
                </a:solidFill>
              </a:rPr>
              <a:t> (Мф. 15, 21-28; </a:t>
            </a:r>
            <a:r>
              <a:rPr lang="ru-RU" sz="2400" b="1" dirty="0" err="1">
                <a:solidFill>
                  <a:schemeClr val="tx1"/>
                </a:solidFill>
              </a:rPr>
              <a:t>Мк</a:t>
            </a:r>
            <a:r>
              <a:rPr lang="ru-RU" sz="2400" b="1" dirty="0">
                <a:solidFill>
                  <a:schemeClr val="tx1"/>
                </a:solidFill>
              </a:rPr>
              <a:t>. 7, 24-30). </a:t>
            </a:r>
          </a:p>
          <a:p>
            <a:pPr marL="342900" indent="-342900">
              <a:buFont typeface="Arial" panose="020B0604020202020204" pitchFamily="34" charset="0"/>
              <a:buChar char="•"/>
            </a:pPr>
            <a:r>
              <a:rPr lang="ru-RU" sz="2400" b="1" dirty="0">
                <a:solidFill>
                  <a:schemeClr val="tx1"/>
                </a:solidFill>
              </a:rPr>
              <a:t>Чудеса Христа в пределах </a:t>
            </a:r>
            <a:r>
              <a:rPr lang="ru-RU" sz="2400" b="1" dirty="0" err="1">
                <a:solidFill>
                  <a:schemeClr val="tx1"/>
                </a:solidFill>
              </a:rPr>
              <a:t>Десятиградия</a:t>
            </a:r>
            <a:r>
              <a:rPr lang="ru-RU" sz="2400" b="1" dirty="0">
                <a:solidFill>
                  <a:schemeClr val="tx1"/>
                </a:solidFill>
              </a:rPr>
              <a:t>: исцеление глухого косноязычного и многих других; насыщение четырех тысяч семью хлебами (Мф. 15, 29-38; </a:t>
            </a:r>
            <a:r>
              <a:rPr lang="ru-RU" sz="2400" b="1" dirty="0" err="1">
                <a:solidFill>
                  <a:schemeClr val="tx1"/>
                </a:solidFill>
              </a:rPr>
              <a:t>Мк</a:t>
            </a:r>
            <a:r>
              <a:rPr lang="ru-RU" sz="2400" b="1" dirty="0">
                <a:solidFill>
                  <a:schemeClr val="tx1"/>
                </a:solidFill>
              </a:rPr>
              <a:t>. 7, 31 - 8, 9).</a:t>
            </a:r>
          </a:p>
          <a:p>
            <a:pPr marL="342900" indent="-342900">
              <a:buFont typeface="Arial" panose="020B0604020202020204" pitchFamily="34" charset="0"/>
              <a:buChar char="•"/>
            </a:pPr>
            <a:r>
              <a:rPr lang="ru-RU" sz="2400" b="1" dirty="0">
                <a:solidFill>
                  <a:schemeClr val="tx1"/>
                </a:solidFill>
              </a:rPr>
              <a:t>Ответы фарисеям и саддукеям на требование знамения. Предостережения учеников от закваски фарисейской, </a:t>
            </a:r>
            <a:r>
              <a:rPr lang="ru-RU" sz="2400" b="1" dirty="0" err="1">
                <a:solidFill>
                  <a:schemeClr val="tx1"/>
                </a:solidFill>
              </a:rPr>
              <a:t>саддукейской</a:t>
            </a:r>
            <a:r>
              <a:rPr lang="ru-RU" sz="2400" b="1" dirty="0">
                <a:solidFill>
                  <a:schemeClr val="tx1"/>
                </a:solidFill>
              </a:rPr>
              <a:t>, Иродовой (Мф. 16, 1-12; </a:t>
            </a:r>
            <a:r>
              <a:rPr lang="ru-RU" sz="2400" b="1" dirty="0" err="1">
                <a:solidFill>
                  <a:schemeClr val="tx1"/>
                </a:solidFill>
              </a:rPr>
              <a:t>Мк</a:t>
            </a:r>
            <a:r>
              <a:rPr lang="ru-RU" sz="2400" b="1" dirty="0">
                <a:solidFill>
                  <a:schemeClr val="tx1"/>
                </a:solidFill>
              </a:rPr>
              <a:t>. 8, 11-21). </a:t>
            </a:r>
          </a:p>
        </p:txBody>
      </p:sp>
    </p:spTree>
    <p:extLst>
      <p:ext uri="{BB962C8B-B14F-4D97-AF65-F5344CB8AC3E}">
        <p14:creationId xmlns:p14="http://schemas.microsoft.com/office/powerpoint/2010/main" val="2999607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par>
                          <p:cTn id="11" fill="hold">
                            <p:stCondLst>
                              <p:cond delay="2400"/>
                            </p:stCondLst>
                            <p:childTnLst>
                              <p:par>
                                <p:cTn id="12" presetID="2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TotalTime>
  <Words>5164</Words>
  <Application>Microsoft Office PowerPoint</Application>
  <PresentationFormat>Экран (4:3)</PresentationFormat>
  <Paragraphs>118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Лекция 20. Беседа Иисуса Христа о Хлебе жизни (Ин. 6, 22-71).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20. Беседа о Хлебе жизни  (Ин. 6, 22-71).  </dc:title>
  <dc:creator>Николай Казинов</dc:creator>
  <cp:lastModifiedBy>Николай Казинов</cp:lastModifiedBy>
  <cp:revision>70</cp:revision>
  <dcterms:created xsi:type="dcterms:W3CDTF">2014-05-10T11:10:29Z</dcterms:created>
  <dcterms:modified xsi:type="dcterms:W3CDTF">2014-05-11T13:25:11Z</dcterms:modified>
</cp:coreProperties>
</file>