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57" r:id="rId4"/>
    <p:sldId id="263" r:id="rId5"/>
    <p:sldId id="260" r:id="rId6"/>
    <p:sldId id="261" r:id="rId7"/>
    <p:sldId id="264" r:id="rId8"/>
    <p:sldId id="265" r:id="rId9"/>
    <p:sldId id="266" r:id="rId10"/>
    <p:sldId id="25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10.03.2014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10.03.2014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10.03.2014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10.03.2014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dkDnDiag">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196752"/>
            <a:ext cx="9144000" cy="3744415"/>
          </a:xfrm>
        </p:spPr>
        <p:txBody>
          <a:bodyPr>
            <a:noAutofit/>
          </a:bodyPr>
          <a:lstStyle/>
          <a:p>
            <a:pPr marL="342900" indent="-342900"/>
            <a:r>
              <a:rPr lang="ru-RU" sz="3200" b="1" dirty="0" smtClean="0"/>
              <a:t>Лекция 15.</a:t>
            </a:r>
            <a:r>
              <a:rPr lang="ru-RU" sz="3200" b="1" dirty="0"/>
              <a:t> </a:t>
            </a:r>
            <a:r>
              <a:rPr lang="ru-RU" sz="3200" b="1" dirty="0" smtClean="0"/>
              <a:t>Исцеление бесноватого и обличение фарисеев за хулу на </a:t>
            </a:r>
            <a:r>
              <a:rPr lang="ru-RU" sz="3200" b="1" dirty="0"/>
              <a:t>Духа Святого. </a:t>
            </a:r>
            <a:r>
              <a:rPr lang="ru-RU" sz="3200" b="1" dirty="0" smtClean="0"/>
              <a:t>Ответ Господа искавшим от Него знамения. </a:t>
            </a:r>
            <a:r>
              <a:rPr lang="ru-RU" sz="3200" b="1" dirty="0"/>
              <a:t/>
            </a:r>
            <a:br>
              <a:rPr lang="ru-RU" sz="3200" b="1" dirty="0"/>
            </a:br>
            <a:r>
              <a:rPr lang="ru-RU" sz="3200" b="1" dirty="0" smtClean="0"/>
              <a:t>Изобличение </a:t>
            </a:r>
            <a:r>
              <a:rPr lang="ru-RU" sz="3200" b="1" dirty="0"/>
              <a:t>внешней праведности </a:t>
            </a:r>
            <a:r>
              <a:rPr lang="ru-RU" sz="3200" b="1" dirty="0" smtClean="0"/>
              <a:t>фарисеев.</a:t>
            </a:r>
            <a:endParaRPr lang="ru-RU" sz="3200" b="1" dirty="0"/>
          </a:p>
        </p:txBody>
      </p:sp>
    </p:spTree>
    <p:extLst>
      <p:ext uri="{BB962C8B-B14F-4D97-AF65-F5344CB8AC3E}">
        <p14:creationId xmlns:p14="http://schemas.microsoft.com/office/powerpoint/2010/main" val="764354861"/>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narVert">
          <a:fgClr>
            <a:schemeClr val="bg2">
              <a:lumMod val="50000"/>
            </a:schemeClr>
          </a:fgClr>
          <a:bgClr>
            <a:schemeClr val="bg1"/>
          </a:bgClr>
        </a:patt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755576" y="332656"/>
            <a:ext cx="7632848" cy="100811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r>
              <a:rPr lang="ru-RU" sz="3200" b="1" dirty="0" smtClean="0">
                <a:solidFill>
                  <a:schemeClr val="tx1"/>
                </a:solidFill>
              </a:rPr>
              <a:t>Домашнее задание</a:t>
            </a:r>
            <a:endParaRPr lang="ru-RU" sz="3200" b="1" dirty="0">
              <a:solidFill>
                <a:schemeClr val="tx1"/>
              </a:solidFill>
            </a:endParaRPr>
          </a:p>
        </p:txBody>
      </p:sp>
      <p:sp>
        <p:nvSpPr>
          <p:cNvPr id="5" name="Прямоугольник 4"/>
          <p:cNvSpPr/>
          <p:nvPr/>
        </p:nvSpPr>
        <p:spPr>
          <a:xfrm>
            <a:off x="467544" y="2163693"/>
            <a:ext cx="8388775" cy="375001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002">
            <a:schemeClr val="lt2"/>
          </a:fillRef>
          <a:effectRef idx="0">
            <a:schemeClr val="accent1"/>
          </a:effectRef>
          <a:fontRef idx="minor">
            <a:schemeClr val="lt1"/>
          </a:fontRef>
        </p:style>
        <p:txBody>
          <a:bodyPr rtlCol="0" anchor="ctr"/>
          <a:lstStyle/>
          <a:p>
            <a:r>
              <a:rPr lang="ru-RU" sz="2400" b="1" dirty="0" smtClean="0">
                <a:solidFill>
                  <a:schemeClr val="tx1"/>
                </a:solidFill>
              </a:rPr>
              <a:t>Прочитать следующие отрывки: </a:t>
            </a:r>
          </a:p>
          <a:p>
            <a:pPr marL="342900" indent="-342900">
              <a:buFont typeface="Arial" panose="020B0604020202020204" pitchFamily="34" charset="0"/>
              <a:buChar char="•"/>
            </a:pPr>
            <a:r>
              <a:rPr lang="ru-RU" sz="2400" b="1" dirty="0">
                <a:solidFill>
                  <a:schemeClr val="tx1"/>
                </a:solidFill>
              </a:rPr>
              <a:t>Чудесное укрощение бури на море (Мф. 8, 23-27; </a:t>
            </a:r>
            <a:r>
              <a:rPr lang="ru-RU" sz="2400" b="1" dirty="0" err="1">
                <a:solidFill>
                  <a:schemeClr val="tx1"/>
                </a:solidFill>
              </a:rPr>
              <a:t>Мк</a:t>
            </a:r>
            <a:r>
              <a:rPr lang="ru-RU" sz="2400" b="1" dirty="0">
                <a:solidFill>
                  <a:schemeClr val="tx1"/>
                </a:solidFill>
              </a:rPr>
              <a:t>. 4, 35-41; </a:t>
            </a:r>
            <a:r>
              <a:rPr lang="ru-RU" sz="2400" b="1" dirty="0" err="1">
                <a:solidFill>
                  <a:schemeClr val="tx1"/>
                </a:solidFill>
              </a:rPr>
              <a:t>Лк</a:t>
            </a:r>
            <a:r>
              <a:rPr lang="ru-RU" sz="2400" b="1" dirty="0">
                <a:solidFill>
                  <a:schemeClr val="tx1"/>
                </a:solidFill>
              </a:rPr>
              <a:t>. 8, 22-25). </a:t>
            </a:r>
          </a:p>
          <a:p>
            <a:pPr marL="342900" indent="-342900">
              <a:buFont typeface="Arial" panose="020B0604020202020204" pitchFamily="34" charset="0"/>
              <a:buChar char="•"/>
            </a:pPr>
            <a:r>
              <a:rPr lang="ru-RU" sz="2400" b="1" dirty="0">
                <a:solidFill>
                  <a:schemeClr val="tx1"/>
                </a:solidFill>
              </a:rPr>
              <a:t>Исцеление </a:t>
            </a:r>
            <a:r>
              <a:rPr lang="ru-RU" sz="2400" b="1" dirty="0" err="1">
                <a:solidFill>
                  <a:schemeClr val="tx1"/>
                </a:solidFill>
              </a:rPr>
              <a:t>Гадаринских</a:t>
            </a:r>
            <a:r>
              <a:rPr lang="ru-RU" sz="2400" b="1" dirty="0">
                <a:solidFill>
                  <a:schemeClr val="tx1"/>
                </a:solidFill>
              </a:rPr>
              <a:t> бесноватых (Мф. 8, 28-34; </a:t>
            </a:r>
            <a:r>
              <a:rPr lang="ru-RU" sz="2400" b="1" dirty="0" err="1">
                <a:solidFill>
                  <a:schemeClr val="tx1"/>
                </a:solidFill>
              </a:rPr>
              <a:t>Мк</a:t>
            </a:r>
            <a:r>
              <a:rPr lang="ru-RU" sz="2400" b="1" dirty="0">
                <a:solidFill>
                  <a:schemeClr val="tx1"/>
                </a:solidFill>
              </a:rPr>
              <a:t>. 5, 1-20; </a:t>
            </a:r>
            <a:r>
              <a:rPr lang="ru-RU" sz="2400" b="1" dirty="0" err="1">
                <a:solidFill>
                  <a:schemeClr val="tx1"/>
                </a:solidFill>
              </a:rPr>
              <a:t>Лк</a:t>
            </a:r>
            <a:r>
              <a:rPr lang="ru-RU" sz="2400" b="1" dirty="0">
                <a:solidFill>
                  <a:schemeClr val="tx1"/>
                </a:solidFill>
              </a:rPr>
              <a:t>. 8, 26-39). </a:t>
            </a:r>
          </a:p>
          <a:p>
            <a:pPr marL="342900" indent="-342900">
              <a:buFont typeface="Arial" panose="020B0604020202020204" pitchFamily="34" charset="0"/>
              <a:buChar char="•"/>
            </a:pPr>
            <a:r>
              <a:rPr lang="ru-RU" sz="2400" b="1" dirty="0">
                <a:solidFill>
                  <a:schemeClr val="tx1"/>
                </a:solidFill>
              </a:rPr>
              <a:t>Исцеление кровоточивой. Воскрешение дочери </a:t>
            </a:r>
            <a:r>
              <a:rPr lang="ru-RU" sz="2400" b="1" dirty="0" err="1">
                <a:solidFill>
                  <a:schemeClr val="tx1"/>
                </a:solidFill>
              </a:rPr>
              <a:t>Иаира</a:t>
            </a:r>
            <a:r>
              <a:rPr lang="ru-RU" sz="2400" b="1" dirty="0">
                <a:solidFill>
                  <a:schemeClr val="tx1"/>
                </a:solidFill>
              </a:rPr>
              <a:t> (</a:t>
            </a:r>
            <a:r>
              <a:rPr lang="ru-RU" sz="2400" b="1" dirty="0" err="1">
                <a:solidFill>
                  <a:schemeClr val="tx1"/>
                </a:solidFill>
              </a:rPr>
              <a:t>Мк</a:t>
            </a:r>
            <a:r>
              <a:rPr lang="ru-RU" sz="2400" b="1" dirty="0">
                <a:solidFill>
                  <a:schemeClr val="tx1"/>
                </a:solidFill>
              </a:rPr>
              <a:t>. 5, 21-43; </a:t>
            </a:r>
            <a:r>
              <a:rPr lang="ru-RU" sz="2400" b="1" dirty="0" err="1">
                <a:solidFill>
                  <a:schemeClr val="tx1"/>
                </a:solidFill>
              </a:rPr>
              <a:t>Лк</a:t>
            </a:r>
            <a:r>
              <a:rPr lang="ru-RU" sz="2400" b="1" dirty="0">
                <a:solidFill>
                  <a:schemeClr val="tx1"/>
                </a:solidFill>
              </a:rPr>
              <a:t>. 8, 40-56). </a:t>
            </a:r>
          </a:p>
        </p:txBody>
      </p:sp>
    </p:spTree>
    <p:extLst>
      <p:ext uri="{BB962C8B-B14F-4D97-AF65-F5344CB8AC3E}">
        <p14:creationId xmlns:p14="http://schemas.microsoft.com/office/powerpoint/2010/main" val="771183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2400"/>
                            </p:stCondLst>
                            <p:childTnLst>
                              <p:par>
                                <p:cTn id="12" presetID="2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dkDnDiag">
          <a:fgClr>
            <a:schemeClr val="accent6">
              <a:lumMod val="60000"/>
              <a:lumOff val="40000"/>
            </a:schemeClr>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615383872"/>
              </p:ext>
            </p:extLst>
          </p:nvPr>
        </p:nvGraphicFramePr>
        <p:xfrm>
          <a:off x="457200" y="2059232"/>
          <a:ext cx="8229600" cy="2748720"/>
        </p:xfrm>
        <a:graphic>
          <a:graphicData uri="http://schemas.openxmlformats.org/drawingml/2006/table">
            <a:tbl>
              <a:tblPr firstRow="1" bandRow="1">
                <a:tableStyleId>{93296810-A885-4BE3-A3E7-6D5BEEA58F35}</a:tableStyleId>
              </a:tblPr>
              <a:tblGrid>
                <a:gridCol w="370384"/>
                <a:gridCol w="4104456"/>
                <a:gridCol w="1296144"/>
                <a:gridCol w="1224136"/>
                <a:gridCol w="1234480"/>
              </a:tblGrid>
              <a:tr h="370840">
                <a:tc>
                  <a:txBody>
                    <a:bodyPr/>
                    <a:lstStyle/>
                    <a:p>
                      <a:pPr algn="ctr"/>
                      <a:r>
                        <a:rPr lang="ru-RU" b="1" dirty="0" smtClean="0">
                          <a:solidFill>
                            <a:schemeClr val="tx1"/>
                          </a:solidFill>
                        </a:rPr>
                        <a:t>№</a:t>
                      </a:r>
                      <a:endParaRPr lang="ru-RU" b="1" dirty="0">
                        <a:solidFill>
                          <a:schemeClr val="tx1"/>
                        </a:solidFill>
                      </a:endParaRPr>
                    </a:p>
                  </a:txBody>
                  <a:tcPr marL="36000" marR="36000" marT="18000" marB="18000"/>
                </a:tc>
                <a:tc>
                  <a:txBody>
                    <a:bodyPr/>
                    <a:lstStyle/>
                    <a:p>
                      <a:pPr algn="ctr"/>
                      <a:r>
                        <a:rPr lang="ru-RU" b="1" dirty="0" smtClean="0">
                          <a:solidFill>
                            <a:schemeClr val="tx1"/>
                          </a:solidFill>
                        </a:rPr>
                        <a:t>Евангельское повествование</a:t>
                      </a:r>
                      <a:endParaRPr lang="ru-RU" b="1" dirty="0">
                        <a:solidFill>
                          <a:schemeClr val="tx1"/>
                        </a:solidFill>
                      </a:endParaRPr>
                    </a:p>
                  </a:txBody>
                  <a:tcPr marL="36000" marR="36000" marT="18000" marB="18000"/>
                </a:tc>
                <a:tc>
                  <a:txBody>
                    <a:bodyPr/>
                    <a:lstStyle/>
                    <a:p>
                      <a:pPr algn="ctr"/>
                      <a:r>
                        <a:rPr lang="ru-RU" b="1" dirty="0" smtClean="0">
                          <a:solidFill>
                            <a:schemeClr val="tx1"/>
                          </a:solidFill>
                        </a:rPr>
                        <a:t>Мф.</a:t>
                      </a:r>
                      <a:endParaRPr lang="ru-RU" b="1" dirty="0">
                        <a:solidFill>
                          <a:schemeClr val="tx1"/>
                        </a:solidFill>
                      </a:endParaRPr>
                    </a:p>
                  </a:txBody>
                  <a:tcPr marL="36000" marR="36000" marT="18000" marB="18000"/>
                </a:tc>
                <a:tc>
                  <a:txBody>
                    <a:bodyPr/>
                    <a:lstStyle/>
                    <a:p>
                      <a:pPr algn="ctr"/>
                      <a:r>
                        <a:rPr lang="ru-RU" b="1" dirty="0" err="1" smtClean="0">
                          <a:solidFill>
                            <a:schemeClr val="tx1"/>
                          </a:solidFill>
                        </a:rPr>
                        <a:t>Мк</a:t>
                      </a:r>
                      <a:r>
                        <a:rPr lang="ru-RU" b="1" dirty="0" smtClean="0">
                          <a:solidFill>
                            <a:schemeClr val="tx1"/>
                          </a:solidFill>
                        </a:rPr>
                        <a:t>.</a:t>
                      </a:r>
                      <a:endParaRPr lang="ru-RU" b="1" dirty="0">
                        <a:solidFill>
                          <a:schemeClr val="tx1"/>
                        </a:solidFill>
                      </a:endParaRPr>
                    </a:p>
                  </a:txBody>
                  <a:tcPr marL="36000" marR="36000" marT="18000" marB="18000"/>
                </a:tc>
                <a:tc>
                  <a:txBody>
                    <a:bodyPr/>
                    <a:lstStyle/>
                    <a:p>
                      <a:pPr algn="ctr"/>
                      <a:r>
                        <a:rPr lang="ru-RU" b="1" dirty="0" err="1" smtClean="0">
                          <a:solidFill>
                            <a:schemeClr val="tx1"/>
                          </a:solidFill>
                        </a:rPr>
                        <a:t>Лк</a:t>
                      </a:r>
                      <a:r>
                        <a:rPr lang="ru-RU" b="1" dirty="0" smtClean="0">
                          <a:solidFill>
                            <a:schemeClr val="tx1"/>
                          </a:solidFill>
                        </a:rPr>
                        <a:t>.</a:t>
                      </a:r>
                      <a:endParaRPr lang="ru-RU" b="1" dirty="0">
                        <a:solidFill>
                          <a:schemeClr val="tx1"/>
                        </a:solidFill>
                      </a:endParaRPr>
                    </a:p>
                  </a:txBody>
                  <a:tcPr marL="36000" marR="36000" marT="18000" marB="18000"/>
                </a:tc>
              </a:tr>
              <a:tr h="370840">
                <a:tc>
                  <a:txBody>
                    <a:bodyPr/>
                    <a:lstStyle/>
                    <a:p>
                      <a:r>
                        <a:rPr lang="ru-RU" sz="1600" b="1" dirty="0" smtClean="0"/>
                        <a:t>1</a:t>
                      </a:r>
                      <a:endParaRPr lang="ru-RU" sz="1600" b="1" dirty="0"/>
                    </a:p>
                  </a:txBody>
                  <a:tcPr marL="36000" marR="36000" marT="18000" marB="18000">
                    <a:solidFill>
                      <a:schemeClr val="accent6">
                        <a:lumMod val="60000"/>
                        <a:lumOff val="40000"/>
                      </a:schemeClr>
                    </a:solidFill>
                  </a:tcPr>
                </a:tc>
                <a:tc>
                  <a:txBody>
                    <a:bodyPr/>
                    <a:lstStyle/>
                    <a:p>
                      <a:r>
                        <a:rPr lang="ru-RU" sz="1600" b="1" dirty="0"/>
                        <a:t>Исцеление бесноватого глухонемого слепца</a:t>
                      </a:r>
                    </a:p>
                  </a:txBody>
                  <a:tcPr marL="36000" marR="36000" marT="18000" marB="18000"/>
                </a:tc>
                <a:tc>
                  <a:txBody>
                    <a:bodyPr/>
                    <a:lstStyle/>
                    <a:p>
                      <a:r>
                        <a:rPr lang="ru-RU" sz="1600" b="1" dirty="0" smtClean="0"/>
                        <a:t>12, 22-24</a:t>
                      </a:r>
                      <a:endParaRPr lang="ru-RU" sz="1600" b="1" dirty="0"/>
                    </a:p>
                  </a:txBody>
                  <a:tcPr marL="36000" marR="36000" marT="18000" marB="18000">
                    <a:solidFill>
                      <a:schemeClr val="accent6">
                        <a:lumMod val="60000"/>
                        <a:lumOff val="40000"/>
                      </a:schemeClr>
                    </a:solidFill>
                  </a:tcPr>
                </a:tc>
                <a:tc>
                  <a:txBody>
                    <a:bodyPr/>
                    <a:lstStyle/>
                    <a:p>
                      <a:endParaRPr lang="ru-RU" sz="1600" b="1" dirty="0"/>
                    </a:p>
                  </a:txBody>
                  <a:tcPr marL="36000" marR="36000" marT="18000" marB="18000">
                    <a:solidFill>
                      <a:schemeClr val="accent6">
                        <a:lumMod val="40000"/>
                        <a:lumOff val="60000"/>
                      </a:schemeClr>
                    </a:solidFill>
                  </a:tcPr>
                </a:tc>
                <a:tc>
                  <a:txBody>
                    <a:bodyPr/>
                    <a:lstStyle/>
                    <a:p>
                      <a:r>
                        <a:rPr lang="ru-RU" sz="1600" b="1" dirty="0" smtClean="0"/>
                        <a:t>11, 16</a:t>
                      </a:r>
                      <a:endParaRPr lang="ru-RU" sz="1600" b="1" dirty="0"/>
                    </a:p>
                  </a:txBody>
                  <a:tcPr marL="36000" marR="36000" marT="18000" marB="18000">
                    <a:solidFill>
                      <a:schemeClr val="accent6">
                        <a:lumMod val="60000"/>
                        <a:lumOff val="40000"/>
                      </a:schemeClr>
                    </a:solidFill>
                  </a:tcPr>
                </a:tc>
              </a:tr>
              <a:tr h="370840">
                <a:tc>
                  <a:txBody>
                    <a:bodyPr/>
                    <a:lstStyle/>
                    <a:p>
                      <a:r>
                        <a:rPr lang="ru-RU" sz="1600" b="1" dirty="0" smtClean="0">
                          <a:solidFill>
                            <a:schemeClr val="tx1"/>
                          </a:solidFill>
                        </a:rPr>
                        <a:t>2</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a:solidFill>
                            <a:schemeClr val="tx1"/>
                          </a:solidFill>
                        </a:rPr>
                        <a:t>Изобличение хулы на Духа </a:t>
                      </a:r>
                      <a:r>
                        <a:rPr lang="ru-RU" sz="1600" b="1" dirty="0" smtClean="0">
                          <a:solidFill>
                            <a:schemeClr val="tx1"/>
                          </a:solidFill>
                        </a:rPr>
                        <a:t>Святого</a:t>
                      </a:r>
                      <a:endParaRPr lang="ru-RU" sz="1600" b="1" dirty="0">
                        <a:solidFill>
                          <a:schemeClr val="tx1"/>
                        </a:solidFill>
                      </a:endParaRPr>
                    </a:p>
                  </a:txBody>
                  <a:tcPr marL="36000" marR="36000" marT="18000" marB="18000"/>
                </a:tc>
                <a:tc>
                  <a:txBody>
                    <a:bodyPr/>
                    <a:lstStyle/>
                    <a:p>
                      <a:r>
                        <a:rPr lang="ru-RU" sz="1600" b="1" dirty="0" smtClean="0">
                          <a:solidFill>
                            <a:schemeClr val="tx1"/>
                          </a:solidFill>
                        </a:rPr>
                        <a:t>12, 25-37</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smtClean="0">
                          <a:solidFill>
                            <a:schemeClr val="tx1"/>
                          </a:solidFill>
                        </a:rPr>
                        <a:t>3, 20-30</a:t>
                      </a:r>
                      <a:endParaRPr lang="ru-RU" sz="1600" b="1" dirty="0">
                        <a:solidFill>
                          <a:schemeClr val="tx1"/>
                        </a:solidFill>
                      </a:endParaRPr>
                    </a:p>
                  </a:txBody>
                  <a:tcPr marL="36000" marR="36000" marT="18000" marB="18000">
                    <a:solidFill>
                      <a:schemeClr val="accent6">
                        <a:lumMod val="40000"/>
                        <a:lumOff val="60000"/>
                      </a:schemeClr>
                    </a:solidFill>
                  </a:tcPr>
                </a:tc>
                <a:tc>
                  <a:txBody>
                    <a:bodyPr/>
                    <a:lstStyle/>
                    <a:p>
                      <a:r>
                        <a:rPr lang="ru-RU" sz="1600" b="1" dirty="0" smtClean="0">
                          <a:solidFill>
                            <a:schemeClr val="tx1"/>
                          </a:solidFill>
                        </a:rPr>
                        <a:t>11, 17-26</a:t>
                      </a:r>
                      <a:endParaRPr lang="ru-RU" sz="1600" b="1" dirty="0">
                        <a:solidFill>
                          <a:schemeClr val="tx1"/>
                        </a:solidFill>
                      </a:endParaRPr>
                    </a:p>
                  </a:txBody>
                  <a:tcPr marL="36000" marR="36000" marT="18000" marB="18000">
                    <a:solidFill>
                      <a:schemeClr val="accent6">
                        <a:lumMod val="60000"/>
                        <a:lumOff val="40000"/>
                      </a:schemeClr>
                    </a:solidFill>
                  </a:tcPr>
                </a:tc>
              </a:tr>
              <a:tr h="370840">
                <a:tc>
                  <a:txBody>
                    <a:bodyPr/>
                    <a:lstStyle/>
                    <a:p>
                      <a:r>
                        <a:rPr lang="ru-RU" sz="1600" b="1" dirty="0" smtClean="0">
                          <a:solidFill>
                            <a:schemeClr val="tx1"/>
                          </a:solidFill>
                        </a:rPr>
                        <a:t>3</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a:solidFill>
                            <a:schemeClr val="tx1"/>
                          </a:solidFill>
                        </a:rPr>
                        <a:t>О требовании знамения</a:t>
                      </a:r>
                    </a:p>
                  </a:txBody>
                  <a:tcPr marL="36000" marR="36000" marT="18000" marB="18000"/>
                </a:tc>
                <a:tc>
                  <a:txBody>
                    <a:bodyPr/>
                    <a:lstStyle/>
                    <a:p>
                      <a:r>
                        <a:rPr lang="ru-RU" sz="1600" b="1" dirty="0" smtClean="0">
                          <a:solidFill>
                            <a:schemeClr val="tx1"/>
                          </a:solidFill>
                        </a:rPr>
                        <a:t>12, 38-45</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smtClean="0">
                          <a:solidFill>
                            <a:schemeClr val="tx1"/>
                          </a:solidFill>
                        </a:rPr>
                        <a:t>8, 10-13</a:t>
                      </a:r>
                      <a:endParaRPr lang="ru-RU" sz="1600" b="1" dirty="0">
                        <a:solidFill>
                          <a:schemeClr val="tx1"/>
                        </a:solidFill>
                      </a:endParaRPr>
                    </a:p>
                  </a:txBody>
                  <a:tcPr marL="36000" marR="36000" marT="18000" marB="18000">
                    <a:solidFill>
                      <a:schemeClr val="accent6">
                        <a:lumMod val="40000"/>
                        <a:lumOff val="60000"/>
                      </a:schemeClr>
                    </a:solidFill>
                  </a:tcPr>
                </a:tc>
                <a:tc>
                  <a:txBody>
                    <a:bodyPr/>
                    <a:lstStyle/>
                    <a:p>
                      <a:r>
                        <a:rPr lang="ru-RU" sz="1600" b="1" dirty="0" smtClean="0">
                          <a:solidFill>
                            <a:schemeClr val="tx1"/>
                          </a:solidFill>
                        </a:rPr>
                        <a:t>11, 16. 29-32</a:t>
                      </a:r>
                      <a:endParaRPr lang="ru-RU" sz="1600" b="1" dirty="0">
                        <a:solidFill>
                          <a:schemeClr val="tx1"/>
                        </a:solidFill>
                      </a:endParaRPr>
                    </a:p>
                  </a:txBody>
                  <a:tcPr marL="36000" marR="36000" marT="18000" marB="18000">
                    <a:solidFill>
                      <a:schemeClr val="accent6">
                        <a:lumMod val="60000"/>
                        <a:lumOff val="40000"/>
                      </a:schemeClr>
                    </a:solidFill>
                  </a:tcPr>
                </a:tc>
              </a:tr>
              <a:tr h="370840">
                <a:tc>
                  <a:txBody>
                    <a:bodyPr/>
                    <a:lstStyle/>
                    <a:p>
                      <a:r>
                        <a:rPr lang="ru-RU" sz="1600" b="1" dirty="0" smtClean="0">
                          <a:solidFill>
                            <a:schemeClr val="tx1"/>
                          </a:solidFill>
                        </a:rPr>
                        <a:t>4</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a:solidFill>
                            <a:schemeClr val="tx1"/>
                          </a:solidFill>
                        </a:rPr>
                        <a:t>О внутреннем свете</a:t>
                      </a:r>
                    </a:p>
                  </a:txBody>
                  <a:tcPr marL="36000" marR="36000" marT="18000" marB="18000"/>
                </a:tc>
                <a:tc>
                  <a:txBody>
                    <a:bodyPr/>
                    <a:lstStyle/>
                    <a:p>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endParaRPr lang="ru-RU" sz="1600" b="1" dirty="0">
                        <a:solidFill>
                          <a:schemeClr val="tx1"/>
                        </a:solidFill>
                      </a:endParaRPr>
                    </a:p>
                  </a:txBody>
                  <a:tcPr marL="36000" marR="36000" marT="18000" marB="18000">
                    <a:solidFill>
                      <a:schemeClr val="accent6">
                        <a:lumMod val="40000"/>
                        <a:lumOff val="60000"/>
                      </a:schemeClr>
                    </a:solidFill>
                  </a:tcPr>
                </a:tc>
                <a:tc>
                  <a:txBody>
                    <a:bodyPr/>
                    <a:lstStyle/>
                    <a:p>
                      <a:r>
                        <a:rPr lang="ru-RU" sz="1600" b="1" dirty="0" smtClean="0">
                          <a:solidFill>
                            <a:schemeClr val="tx1"/>
                          </a:solidFill>
                        </a:rPr>
                        <a:t>11, 33-36</a:t>
                      </a:r>
                      <a:endParaRPr lang="ru-RU" sz="1600" b="1" dirty="0">
                        <a:solidFill>
                          <a:schemeClr val="tx1"/>
                        </a:solidFill>
                      </a:endParaRPr>
                    </a:p>
                  </a:txBody>
                  <a:tcPr marL="36000" marR="36000" marT="18000" marB="18000">
                    <a:solidFill>
                      <a:schemeClr val="accent6">
                        <a:lumMod val="60000"/>
                        <a:lumOff val="40000"/>
                      </a:schemeClr>
                    </a:solidFill>
                  </a:tcPr>
                </a:tc>
              </a:tr>
              <a:tr h="370840">
                <a:tc>
                  <a:txBody>
                    <a:bodyPr/>
                    <a:lstStyle/>
                    <a:p>
                      <a:r>
                        <a:rPr lang="ru-RU" sz="1600" b="1" dirty="0" smtClean="0">
                          <a:solidFill>
                            <a:schemeClr val="tx1"/>
                          </a:solidFill>
                        </a:rPr>
                        <a:t>5</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a:solidFill>
                            <a:schemeClr val="tx1"/>
                          </a:solidFill>
                        </a:rPr>
                        <a:t>Похвала слушающим слово Божие</a:t>
                      </a:r>
                    </a:p>
                  </a:txBody>
                  <a:tcPr marL="36000" marR="36000" marT="18000" marB="18000"/>
                </a:tc>
                <a:tc>
                  <a:txBody>
                    <a:bodyPr/>
                    <a:lstStyle/>
                    <a:p>
                      <a:r>
                        <a:rPr lang="ru-RU" sz="1600" b="1" dirty="0" smtClean="0">
                          <a:solidFill>
                            <a:schemeClr val="tx1"/>
                          </a:solidFill>
                        </a:rPr>
                        <a:t>12, 46-50</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smtClean="0">
                          <a:solidFill>
                            <a:schemeClr val="tx1"/>
                          </a:solidFill>
                        </a:rPr>
                        <a:t>3, 31-35</a:t>
                      </a:r>
                      <a:endParaRPr lang="ru-RU" sz="1600" b="1" dirty="0">
                        <a:solidFill>
                          <a:schemeClr val="tx1"/>
                        </a:solidFill>
                      </a:endParaRPr>
                    </a:p>
                  </a:txBody>
                  <a:tcPr marL="36000" marR="36000" marT="18000" marB="18000">
                    <a:solidFill>
                      <a:schemeClr val="accent6">
                        <a:lumMod val="40000"/>
                        <a:lumOff val="60000"/>
                      </a:schemeClr>
                    </a:solidFill>
                  </a:tcPr>
                </a:tc>
                <a:tc>
                  <a:txBody>
                    <a:bodyPr/>
                    <a:lstStyle/>
                    <a:p>
                      <a:r>
                        <a:rPr lang="ru-RU" sz="1600" b="1" dirty="0" smtClean="0">
                          <a:solidFill>
                            <a:schemeClr val="tx1"/>
                          </a:solidFill>
                        </a:rPr>
                        <a:t>8, 19-21; </a:t>
                      </a:r>
                    </a:p>
                    <a:p>
                      <a:r>
                        <a:rPr lang="ru-RU" sz="1600" b="1" dirty="0" smtClean="0">
                          <a:solidFill>
                            <a:schemeClr val="tx1"/>
                          </a:solidFill>
                        </a:rPr>
                        <a:t>11, 27-28</a:t>
                      </a:r>
                      <a:endParaRPr lang="ru-RU" sz="1600" b="1" dirty="0">
                        <a:solidFill>
                          <a:schemeClr val="tx1"/>
                        </a:solidFill>
                      </a:endParaRPr>
                    </a:p>
                  </a:txBody>
                  <a:tcPr marL="36000" marR="36000" marT="18000" marB="18000">
                    <a:solidFill>
                      <a:schemeClr val="accent6">
                        <a:lumMod val="60000"/>
                        <a:lumOff val="40000"/>
                      </a:schemeClr>
                    </a:solidFill>
                  </a:tcPr>
                </a:tc>
              </a:tr>
              <a:tr h="370840">
                <a:tc>
                  <a:txBody>
                    <a:bodyPr/>
                    <a:lstStyle/>
                    <a:p>
                      <a:r>
                        <a:rPr lang="ru-RU" sz="1600" b="1" dirty="0" smtClean="0">
                          <a:solidFill>
                            <a:schemeClr val="tx1"/>
                          </a:solidFill>
                        </a:rPr>
                        <a:t>6</a:t>
                      </a:r>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r>
                        <a:rPr lang="ru-RU" sz="1600" b="1" dirty="0">
                          <a:solidFill>
                            <a:schemeClr val="tx1"/>
                          </a:solidFill>
                        </a:rPr>
                        <a:t>Изобличение внешней праведности</a:t>
                      </a:r>
                    </a:p>
                  </a:txBody>
                  <a:tcPr marL="36000" marR="36000" marT="18000" marB="18000"/>
                </a:tc>
                <a:tc>
                  <a:txBody>
                    <a:bodyPr/>
                    <a:lstStyle/>
                    <a:p>
                      <a:endParaRPr lang="ru-RU" sz="1600" b="1" dirty="0">
                        <a:solidFill>
                          <a:schemeClr val="tx1"/>
                        </a:solidFill>
                      </a:endParaRPr>
                    </a:p>
                  </a:txBody>
                  <a:tcPr marL="36000" marR="36000" marT="18000" marB="18000">
                    <a:solidFill>
                      <a:schemeClr val="accent6">
                        <a:lumMod val="60000"/>
                        <a:lumOff val="40000"/>
                      </a:schemeClr>
                    </a:solidFill>
                  </a:tcPr>
                </a:tc>
                <a:tc>
                  <a:txBody>
                    <a:bodyPr/>
                    <a:lstStyle/>
                    <a:p>
                      <a:endParaRPr lang="ru-RU" sz="1600" b="1" dirty="0">
                        <a:solidFill>
                          <a:schemeClr val="tx1"/>
                        </a:solidFill>
                      </a:endParaRPr>
                    </a:p>
                  </a:txBody>
                  <a:tcPr marL="36000" marR="36000" marT="18000" marB="18000">
                    <a:solidFill>
                      <a:schemeClr val="accent6">
                        <a:lumMod val="40000"/>
                        <a:lumOff val="60000"/>
                      </a:schemeClr>
                    </a:solidFill>
                  </a:tcPr>
                </a:tc>
                <a:tc>
                  <a:txBody>
                    <a:bodyPr/>
                    <a:lstStyle/>
                    <a:p>
                      <a:r>
                        <a:rPr lang="ru-RU" sz="1600" b="1" dirty="0" smtClean="0">
                          <a:solidFill>
                            <a:schemeClr val="tx1"/>
                          </a:solidFill>
                        </a:rPr>
                        <a:t>11, 37-54</a:t>
                      </a:r>
                      <a:endParaRPr lang="ru-RU" sz="1600" b="1" dirty="0">
                        <a:solidFill>
                          <a:schemeClr val="tx1"/>
                        </a:solidFill>
                      </a:endParaRPr>
                    </a:p>
                  </a:txBody>
                  <a:tcPr marL="36000" marR="36000" marT="18000" marB="18000">
                    <a:solidFill>
                      <a:schemeClr val="accent6">
                        <a:lumMod val="60000"/>
                        <a:lumOff val="40000"/>
                      </a:schemeClr>
                    </a:solidFill>
                  </a:tcPr>
                </a:tc>
              </a:tr>
            </a:tbl>
          </a:graphicData>
        </a:graphic>
      </p:graphicFrame>
      <p:sp>
        <p:nvSpPr>
          <p:cNvPr id="6" name="Скругленный прямоугольник 5"/>
          <p:cNvSpPr/>
          <p:nvPr/>
        </p:nvSpPr>
        <p:spPr>
          <a:xfrm>
            <a:off x="2627784" y="692696"/>
            <a:ext cx="3816424" cy="5760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2400" b="1" dirty="0" smtClean="0">
                <a:solidFill>
                  <a:schemeClr val="tx1"/>
                </a:solidFill>
              </a:rPr>
              <a:t>Содержание урока</a:t>
            </a:r>
            <a:endParaRPr lang="ru-RU" sz="2400" b="1" dirty="0">
              <a:solidFill>
                <a:schemeClr val="tx1"/>
              </a:solidFill>
            </a:endParaRPr>
          </a:p>
        </p:txBody>
      </p:sp>
    </p:spTree>
    <p:extLst>
      <p:ext uri="{BB962C8B-B14F-4D97-AF65-F5344CB8AC3E}">
        <p14:creationId xmlns:p14="http://schemas.microsoft.com/office/powerpoint/2010/main" val="671853133"/>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dkDnDiag">
          <a:fgClr>
            <a:schemeClr val="accent3"/>
          </a:fgClr>
          <a:bgClr>
            <a:schemeClr val="bg1"/>
          </a:bgClr>
        </a:pattFill>
        <a:effectLst/>
      </p:bgPr>
    </p:bg>
    <p:spTree>
      <p:nvGrpSpPr>
        <p:cNvPr id="1" name=""/>
        <p:cNvGrpSpPr/>
        <p:nvPr/>
      </p:nvGrpSpPr>
      <p:grpSpPr>
        <a:xfrm>
          <a:off x="0" y="0"/>
          <a:ext cx="0" cy="0"/>
          <a:chOff x="0" y="0"/>
          <a:chExt cx="0" cy="0"/>
        </a:xfrm>
      </p:grpSpPr>
      <p:pic>
        <p:nvPicPr>
          <p:cNvPr id="1026" name="Picture 2" descr="F:\лекции по Н. З\16\god-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4332" y="493478"/>
            <a:ext cx="4947343" cy="639656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graphicFrame>
        <p:nvGraphicFramePr>
          <p:cNvPr id="5" name="Объект 4"/>
          <p:cNvGraphicFramePr>
            <a:graphicFrameLocks noGrp="1"/>
          </p:cNvGraphicFramePr>
          <p:nvPr>
            <p:ph idx="1"/>
            <p:extLst>
              <p:ext uri="{D42A27DB-BD31-4B8C-83A1-F6EECF244321}">
                <p14:modId xmlns:p14="http://schemas.microsoft.com/office/powerpoint/2010/main" val="707999228"/>
              </p:ext>
            </p:extLst>
          </p:nvPr>
        </p:nvGraphicFramePr>
        <p:xfrm>
          <a:off x="323527" y="983056"/>
          <a:ext cx="8496945" cy="1626040"/>
        </p:xfrm>
        <a:graphic>
          <a:graphicData uri="http://schemas.openxmlformats.org/drawingml/2006/table">
            <a:tbl>
              <a:tblPr firstRow="1" bandRow="1">
                <a:tableStyleId>{F5AB1C69-6EDB-4FF4-983F-18BD219EF322}</a:tableStyleId>
              </a:tblPr>
              <a:tblGrid>
                <a:gridCol w="4824537"/>
                <a:gridCol w="3672408"/>
              </a:tblGrid>
              <a:tr h="370840">
                <a:tc>
                  <a:txBody>
                    <a:bodyPr/>
                    <a:lstStyle/>
                    <a:p>
                      <a:pPr algn="ctr"/>
                      <a:r>
                        <a:rPr lang="ru-RU" sz="1800" b="1" dirty="0" smtClean="0">
                          <a:solidFill>
                            <a:schemeClr val="tx1"/>
                          </a:solidFill>
                        </a:rPr>
                        <a:t>Мф. 12, 22-24</a:t>
                      </a:r>
                      <a:endParaRPr lang="ru-RU" sz="1800" b="1" dirty="0">
                        <a:solidFill>
                          <a:schemeClr val="tx1"/>
                        </a:solidFill>
                      </a:endParaRPr>
                    </a:p>
                  </a:txBody>
                  <a:tcPr marL="36000" marR="36000" marT="18000" marB="18000"/>
                </a:tc>
                <a:tc>
                  <a:txBody>
                    <a:bodyPr/>
                    <a:lstStyle/>
                    <a:p>
                      <a:pPr algn="ctr"/>
                      <a:r>
                        <a:rPr lang="ru-RU" sz="1800" b="1" dirty="0" err="1" smtClean="0">
                          <a:solidFill>
                            <a:schemeClr val="tx1"/>
                          </a:solidFill>
                        </a:rPr>
                        <a:t>Лк</a:t>
                      </a:r>
                      <a:r>
                        <a:rPr lang="ru-RU" sz="1800" b="1" dirty="0" smtClean="0">
                          <a:solidFill>
                            <a:schemeClr val="tx1"/>
                          </a:solidFill>
                        </a:rPr>
                        <a:t>. 11, 14-15</a:t>
                      </a:r>
                      <a:endParaRPr lang="ru-RU" sz="1800" b="1" dirty="0">
                        <a:solidFill>
                          <a:schemeClr val="tx1"/>
                        </a:solidFill>
                      </a:endParaRPr>
                    </a:p>
                  </a:txBody>
                  <a:tcPr marL="36000" marR="36000" marT="18000" marB="18000"/>
                </a:tc>
              </a:tr>
              <a:tr h="370840">
                <a:tc>
                  <a:txBody>
                    <a:bodyPr/>
                    <a:lstStyle/>
                    <a:p>
                      <a:r>
                        <a:rPr lang="ru-RU" sz="1600" b="1" dirty="0" smtClean="0">
                          <a:solidFill>
                            <a:schemeClr val="tx1"/>
                          </a:solidFill>
                        </a:rPr>
                        <a:t>22. Тогда привели к Нему бесноватого </a:t>
                      </a:r>
                      <a:r>
                        <a:rPr lang="ru-RU" sz="1600" b="1" dirty="0" smtClean="0">
                          <a:solidFill>
                            <a:srgbClr val="00B050"/>
                          </a:solidFill>
                        </a:rPr>
                        <a:t>слепого и немого</a:t>
                      </a:r>
                      <a:r>
                        <a:rPr lang="ru-RU" sz="1600" b="1" dirty="0" smtClean="0">
                          <a:solidFill>
                            <a:schemeClr val="tx1"/>
                          </a:solidFill>
                        </a:rPr>
                        <a:t>; и исцелил его, так что слепой и немой стал и говорить и видеть.</a:t>
                      </a:r>
                    </a:p>
                    <a:p>
                      <a:r>
                        <a:rPr lang="ru-RU" sz="1600" b="1" dirty="0" smtClean="0">
                          <a:solidFill>
                            <a:schemeClr val="tx1"/>
                          </a:solidFill>
                        </a:rPr>
                        <a:t>23. И дивился весь народ и говорил: не это ли Христос, сын Давидов</a:t>
                      </a:r>
                      <a:r>
                        <a:rPr lang="ru-RU" sz="1600" b="1" dirty="0" smtClean="0">
                          <a:solidFill>
                            <a:schemeClr val="tx1"/>
                          </a:solidFill>
                        </a:rPr>
                        <a:t>?</a:t>
                      </a:r>
                      <a:endParaRPr lang="ru-RU" sz="1600" b="1" dirty="0" smtClean="0">
                        <a:solidFill>
                          <a:schemeClr val="tx1"/>
                        </a:solidFill>
                      </a:endParaRPr>
                    </a:p>
                  </a:txBody>
                  <a:tcPr marL="36000" marR="36000" marT="18000" marB="18000"/>
                </a:tc>
                <a:tc>
                  <a:txBody>
                    <a:bodyPr/>
                    <a:lstStyle/>
                    <a:p>
                      <a:r>
                        <a:rPr lang="ru-RU" sz="1600" b="1" dirty="0" smtClean="0">
                          <a:solidFill>
                            <a:schemeClr val="tx1"/>
                          </a:solidFill>
                        </a:rPr>
                        <a:t>14. Однажды изгнал Он беса, который </a:t>
                      </a:r>
                      <a:r>
                        <a:rPr lang="ru-RU" sz="1600" b="1" dirty="0" smtClean="0">
                          <a:solidFill>
                            <a:srgbClr val="00B050"/>
                          </a:solidFill>
                        </a:rPr>
                        <a:t>был нем</a:t>
                      </a:r>
                      <a:r>
                        <a:rPr lang="ru-RU" sz="1600" b="1" dirty="0" smtClean="0">
                          <a:solidFill>
                            <a:schemeClr val="tx1"/>
                          </a:solidFill>
                        </a:rPr>
                        <a:t>; и когда бес вышел, немой стал говорить; и народ удивился</a:t>
                      </a:r>
                      <a:r>
                        <a:rPr lang="ru-RU" sz="1600" b="1" dirty="0" smtClean="0">
                          <a:solidFill>
                            <a:schemeClr val="tx1"/>
                          </a:solidFill>
                        </a:rPr>
                        <a:t>.</a:t>
                      </a:r>
                      <a:endParaRPr lang="ru-RU" sz="1600" b="1" dirty="0" smtClean="0">
                        <a:solidFill>
                          <a:schemeClr val="tx1"/>
                        </a:solidFill>
                      </a:endParaRPr>
                    </a:p>
                  </a:txBody>
                  <a:tcPr marL="36000" marR="36000" marT="18000" marB="18000"/>
                </a:tc>
              </a:tr>
            </a:tbl>
          </a:graphicData>
        </a:graphic>
      </p:graphicFrame>
      <p:sp>
        <p:nvSpPr>
          <p:cNvPr id="4" name="Скругленный прямоугольник 3"/>
          <p:cNvSpPr/>
          <p:nvPr/>
        </p:nvSpPr>
        <p:spPr>
          <a:xfrm>
            <a:off x="1547664" y="260648"/>
            <a:ext cx="6150271" cy="3600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2400" b="1" dirty="0">
                <a:solidFill>
                  <a:schemeClr val="tx1"/>
                </a:solidFill>
              </a:rPr>
              <a:t>Исцеление бесноватого (слепого и немого</a:t>
            </a:r>
            <a:r>
              <a:rPr lang="ru-RU" sz="2400" b="1" dirty="0" smtClean="0">
                <a:solidFill>
                  <a:schemeClr val="tx1"/>
                </a:solidFill>
              </a:rPr>
              <a:t>)</a:t>
            </a:r>
            <a:endParaRPr lang="ru-RU" sz="2400" b="1" dirty="0">
              <a:solidFill>
                <a:schemeClr val="tx1"/>
              </a:solidFill>
            </a:endParaRPr>
          </a:p>
        </p:txBody>
      </p:sp>
      <p:sp>
        <p:nvSpPr>
          <p:cNvPr id="6" name="Скругленный прямоугольник 5"/>
          <p:cNvSpPr/>
          <p:nvPr/>
        </p:nvSpPr>
        <p:spPr>
          <a:xfrm>
            <a:off x="323528" y="2780928"/>
            <a:ext cx="8496944" cy="5760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b="1" dirty="0" err="1" smtClean="0">
                <a:solidFill>
                  <a:schemeClr val="tx1"/>
                </a:solidFill>
              </a:rPr>
              <a:t>Блж</a:t>
            </a:r>
            <a:r>
              <a:rPr lang="ru-RU" sz="1600" b="1" dirty="0" smtClean="0">
                <a:solidFill>
                  <a:schemeClr val="tx1"/>
                </a:solidFill>
              </a:rPr>
              <a:t>. </a:t>
            </a:r>
            <a:r>
              <a:rPr lang="ru-RU" sz="1600" b="1" dirty="0" err="1" smtClean="0">
                <a:solidFill>
                  <a:schemeClr val="tx1"/>
                </a:solidFill>
              </a:rPr>
              <a:t>Феофилакт</a:t>
            </a:r>
            <a:r>
              <a:rPr lang="ru-RU" sz="1600" b="1" dirty="0" smtClean="0">
                <a:solidFill>
                  <a:schemeClr val="tx1"/>
                </a:solidFill>
              </a:rPr>
              <a:t>: </a:t>
            </a:r>
            <a:r>
              <a:rPr lang="ru-RU" sz="1600" b="1" i="1" dirty="0" smtClean="0">
                <a:solidFill>
                  <a:schemeClr val="tx1"/>
                </a:solidFill>
              </a:rPr>
              <a:t>«Демон </a:t>
            </a:r>
            <a:r>
              <a:rPr lang="ru-RU" sz="1600" b="1" i="1" dirty="0">
                <a:solidFill>
                  <a:schemeClr val="tx1"/>
                </a:solidFill>
              </a:rPr>
              <a:t>заключил пути к вере: глаза, слух и язык, но Иисус исцеляет, и народ называет Его Сыном Давида, ибо Христа ожидали от семени </a:t>
            </a:r>
            <a:r>
              <a:rPr lang="ru-RU" sz="1600" b="1" i="1" dirty="0" smtClean="0">
                <a:solidFill>
                  <a:schemeClr val="tx1"/>
                </a:solidFill>
              </a:rPr>
              <a:t>Давида».</a:t>
            </a:r>
            <a:endParaRPr lang="ru-RU" sz="1600" b="1" i="1" dirty="0">
              <a:solidFill>
                <a:schemeClr val="tx1"/>
              </a:solidFill>
            </a:endParaRPr>
          </a:p>
        </p:txBody>
      </p:sp>
      <p:sp>
        <p:nvSpPr>
          <p:cNvPr id="7" name="Скругленный прямоугольник 6"/>
          <p:cNvSpPr/>
          <p:nvPr/>
        </p:nvSpPr>
        <p:spPr>
          <a:xfrm>
            <a:off x="323528" y="3573016"/>
            <a:ext cx="8496944" cy="8640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b="1" dirty="0" smtClean="0">
                <a:solidFill>
                  <a:schemeClr val="tx1"/>
                </a:solidFill>
              </a:rPr>
              <a:t>Лопухин: </a:t>
            </a:r>
            <a:r>
              <a:rPr lang="ru-RU" sz="1600" b="1" i="1" dirty="0" smtClean="0">
                <a:solidFill>
                  <a:schemeClr val="tx1"/>
                </a:solidFill>
              </a:rPr>
              <a:t>«Форма </a:t>
            </a:r>
            <a:r>
              <a:rPr lang="ru-RU" sz="1600" b="1" i="1" dirty="0">
                <a:solidFill>
                  <a:schemeClr val="tx1"/>
                </a:solidFill>
              </a:rPr>
              <a:t>вопроса, предложенного в народе, указывает на его одичание и медлительность признать в Иисусе Христе великого Чудотворца; эта медлительность клонилась к отрицательному ответу на </a:t>
            </a:r>
            <a:r>
              <a:rPr lang="ru-RU" sz="1600" b="1" i="1" dirty="0" smtClean="0">
                <a:solidFill>
                  <a:schemeClr val="tx1"/>
                </a:solidFill>
              </a:rPr>
              <a:t>вопрос».</a:t>
            </a:r>
            <a:endParaRPr lang="ru-RU" sz="1600" b="1" i="1" dirty="0">
              <a:solidFill>
                <a:schemeClr val="tx1"/>
              </a:solidFill>
            </a:endParaRPr>
          </a:p>
        </p:txBody>
      </p:sp>
      <p:sp>
        <p:nvSpPr>
          <p:cNvPr id="8" name="Скругленный прямоугольник 7"/>
          <p:cNvSpPr/>
          <p:nvPr/>
        </p:nvSpPr>
        <p:spPr>
          <a:xfrm>
            <a:off x="323528" y="2944919"/>
            <a:ext cx="8496944" cy="122413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b="1" i="1" dirty="0" err="1" smtClean="0">
                <a:solidFill>
                  <a:schemeClr val="tx1"/>
                </a:solidFill>
              </a:rPr>
              <a:t>Блж</a:t>
            </a:r>
            <a:r>
              <a:rPr lang="ru-RU" sz="1600" b="1" i="1" dirty="0" smtClean="0">
                <a:solidFill>
                  <a:schemeClr val="tx1"/>
                </a:solidFill>
              </a:rPr>
              <a:t>. Иероним: «Над </a:t>
            </a:r>
            <a:r>
              <a:rPr lang="ru-RU" sz="1600" b="1" i="1" dirty="0">
                <a:solidFill>
                  <a:schemeClr val="tx1"/>
                </a:solidFill>
              </a:rPr>
              <a:t>одним и тем же человеком обнаружилось три знамения: слепой - видит, немой - говорит и бывший во власти демона - освобождается. Правда, что тогда это произошло плотским образом; но и ежедневно это исполняется в обращении верующих; так что по изгнании демона первоначально они понимают свет веры, и затем уже уста, молчавшие прежде, открываются для прославления </a:t>
            </a:r>
            <a:r>
              <a:rPr lang="ru-RU" sz="1600" b="1" i="1" dirty="0" smtClean="0">
                <a:solidFill>
                  <a:schemeClr val="tx1"/>
                </a:solidFill>
              </a:rPr>
              <a:t>Бога».</a:t>
            </a:r>
            <a:endParaRPr lang="ru-RU" sz="1600" b="1" i="1" dirty="0">
              <a:solidFill>
                <a:schemeClr val="tx1"/>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504080455"/>
              </p:ext>
            </p:extLst>
          </p:nvPr>
        </p:nvGraphicFramePr>
        <p:xfrm>
          <a:off x="323529" y="980728"/>
          <a:ext cx="8496944" cy="2601400"/>
        </p:xfrm>
        <a:graphic>
          <a:graphicData uri="http://schemas.openxmlformats.org/drawingml/2006/table">
            <a:tbl>
              <a:tblPr firstRow="1" bandRow="1">
                <a:tableStyleId>{F5AB1C69-6EDB-4FF4-983F-18BD219EF322}</a:tableStyleId>
              </a:tblPr>
              <a:tblGrid>
                <a:gridCol w="2437648"/>
                <a:gridCol w="4178825"/>
                <a:gridCol w="1880471"/>
              </a:tblGrid>
              <a:tr h="370840">
                <a:tc>
                  <a:txBody>
                    <a:bodyPr/>
                    <a:lstStyle/>
                    <a:p>
                      <a:pPr algn="ctr"/>
                      <a:r>
                        <a:rPr lang="ru-RU" sz="1800" b="1" dirty="0" smtClean="0">
                          <a:solidFill>
                            <a:schemeClr val="tx1"/>
                          </a:solidFill>
                        </a:rPr>
                        <a:t>Мф. 12, </a:t>
                      </a:r>
                      <a:r>
                        <a:rPr lang="ru-RU" sz="1800" b="1" dirty="0" smtClean="0">
                          <a:solidFill>
                            <a:schemeClr val="tx1"/>
                          </a:solidFill>
                        </a:rPr>
                        <a:t>24</a:t>
                      </a:r>
                      <a:endParaRPr lang="ru-RU" sz="1800" b="1" dirty="0">
                        <a:solidFill>
                          <a:schemeClr val="tx1"/>
                        </a:solidFill>
                      </a:endParaRPr>
                    </a:p>
                  </a:txBody>
                  <a:tcPr marL="36000" marR="36000" marT="18000" marB="18000"/>
                </a:tc>
                <a:tc>
                  <a:txBody>
                    <a:bodyPr/>
                    <a:lstStyle/>
                    <a:p>
                      <a:pPr algn="ctr"/>
                      <a:r>
                        <a:rPr lang="ru-RU" sz="1800" b="1" dirty="0" err="1" smtClean="0">
                          <a:solidFill>
                            <a:schemeClr val="tx1"/>
                          </a:solidFill>
                        </a:rPr>
                        <a:t>Мк</a:t>
                      </a:r>
                      <a:r>
                        <a:rPr lang="ru-RU" sz="1800" b="1" dirty="0" smtClean="0">
                          <a:solidFill>
                            <a:schemeClr val="tx1"/>
                          </a:solidFill>
                        </a:rPr>
                        <a:t>. 3, </a:t>
                      </a:r>
                      <a:r>
                        <a:rPr lang="ru-RU" sz="1800" b="1" dirty="0" smtClean="0">
                          <a:solidFill>
                            <a:schemeClr val="tx1"/>
                          </a:solidFill>
                        </a:rPr>
                        <a:t>20-22</a:t>
                      </a:r>
                      <a:endParaRPr lang="ru-RU" sz="1800" b="1" dirty="0">
                        <a:solidFill>
                          <a:schemeClr val="tx1"/>
                        </a:solidFill>
                      </a:endParaRPr>
                    </a:p>
                  </a:txBody>
                  <a:tcPr marL="36000" marR="36000" marT="18000" marB="18000"/>
                </a:tc>
                <a:tc>
                  <a:txBody>
                    <a:bodyPr/>
                    <a:lstStyle/>
                    <a:p>
                      <a:pPr algn="ctr"/>
                      <a:r>
                        <a:rPr lang="ru-RU" sz="1800" b="1" dirty="0" err="1" smtClean="0">
                          <a:solidFill>
                            <a:schemeClr val="tx1"/>
                          </a:solidFill>
                        </a:rPr>
                        <a:t>Лк</a:t>
                      </a:r>
                      <a:r>
                        <a:rPr lang="ru-RU" sz="1800" b="1" dirty="0" smtClean="0">
                          <a:solidFill>
                            <a:schemeClr val="tx1"/>
                          </a:solidFill>
                        </a:rPr>
                        <a:t>. 11, </a:t>
                      </a:r>
                      <a:r>
                        <a:rPr lang="ru-RU" sz="1800" b="1" dirty="0" smtClean="0">
                          <a:solidFill>
                            <a:schemeClr val="tx1"/>
                          </a:solidFill>
                        </a:rPr>
                        <a:t>15</a:t>
                      </a:r>
                      <a:endParaRPr lang="ru-RU" sz="1800" b="1" dirty="0">
                        <a:solidFill>
                          <a:schemeClr val="tx1"/>
                        </a:solidFill>
                      </a:endParaRPr>
                    </a:p>
                  </a:txBody>
                  <a:tcPr marL="36000" marR="36000" marT="18000" marB="1800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rPr>
                        <a:t>24. </a:t>
                      </a:r>
                      <a:r>
                        <a:rPr lang="ru-RU" sz="1600" b="1" dirty="0" smtClean="0">
                          <a:solidFill>
                            <a:srgbClr val="00B050"/>
                          </a:solidFill>
                        </a:rPr>
                        <a:t>Фарисеи</a:t>
                      </a:r>
                      <a:r>
                        <a:rPr lang="ru-RU" sz="1600" b="1" dirty="0" smtClean="0">
                          <a:solidFill>
                            <a:schemeClr val="tx1"/>
                          </a:solidFill>
                        </a:rPr>
                        <a:t> же, услышав сие, сказали: Он изгоняет бесов не иначе, как силою </a:t>
                      </a:r>
                      <a:r>
                        <a:rPr lang="ru-RU" sz="1600" b="1" dirty="0" err="1" smtClean="0">
                          <a:solidFill>
                            <a:schemeClr val="tx1"/>
                          </a:solidFill>
                        </a:rPr>
                        <a:t>веельзевула</a:t>
                      </a:r>
                      <a:r>
                        <a:rPr lang="ru-RU" sz="1600" b="1" dirty="0" smtClean="0">
                          <a:solidFill>
                            <a:schemeClr val="tx1"/>
                          </a:solidFill>
                        </a:rPr>
                        <a:t>, князя бесовского.</a:t>
                      </a:r>
                      <a:endParaRPr lang="ru-RU" sz="1600" b="1" dirty="0">
                        <a:solidFill>
                          <a:schemeClr val="tx1"/>
                        </a:solidFill>
                      </a:endParaRPr>
                    </a:p>
                  </a:txBody>
                  <a:tcPr marL="36000" marR="36000" marT="18000" marB="18000"/>
                </a:tc>
                <a:tc>
                  <a:txBody>
                    <a:bodyPr/>
                    <a:lstStyle/>
                    <a:p>
                      <a:r>
                        <a:rPr lang="ru-RU" sz="1600" b="1" dirty="0" smtClean="0">
                          <a:solidFill>
                            <a:schemeClr val="tx1"/>
                          </a:solidFill>
                        </a:rPr>
                        <a:t>20. Приходят в дом; и опять сходится народ, так что им невозможно было и хлеба есть.</a:t>
                      </a:r>
                    </a:p>
                    <a:p>
                      <a:r>
                        <a:rPr lang="ru-RU" sz="1600" b="1" dirty="0" smtClean="0">
                          <a:solidFill>
                            <a:schemeClr val="tx1"/>
                          </a:solidFill>
                        </a:rPr>
                        <a:t>21. И, услышав, ближние Его пошли взять Его, </a:t>
                      </a:r>
                      <a:r>
                        <a:rPr lang="ru-RU" sz="1600" b="1" dirty="0" smtClean="0">
                          <a:solidFill>
                            <a:srgbClr val="002060"/>
                          </a:solidFill>
                        </a:rPr>
                        <a:t>ибо говорили, что Он вышел из себя</a:t>
                      </a:r>
                      <a:r>
                        <a:rPr lang="ru-RU" sz="1600" b="1"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rPr>
                        <a:t>22. А </a:t>
                      </a:r>
                      <a:r>
                        <a:rPr lang="ru-RU" sz="1600" b="1" dirty="0" smtClean="0">
                          <a:solidFill>
                            <a:srgbClr val="00B050"/>
                          </a:solidFill>
                        </a:rPr>
                        <a:t>книжники</a:t>
                      </a:r>
                      <a:r>
                        <a:rPr lang="ru-RU" sz="1600" b="1" dirty="0" smtClean="0">
                          <a:solidFill>
                            <a:schemeClr val="tx1"/>
                          </a:solidFill>
                        </a:rPr>
                        <a:t>, пришедшие из Иерусалима, говорили, что Он имеет в Себе </a:t>
                      </a:r>
                      <a:r>
                        <a:rPr lang="ru-RU" sz="1600" b="1" dirty="0" err="1" smtClean="0">
                          <a:solidFill>
                            <a:schemeClr val="tx1"/>
                          </a:solidFill>
                        </a:rPr>
                        <a:t>веельзевула</a:t>
                      </a:r>
                      <a:r>
                        <a:rPr lang="ru-RU" sz="1600" b="1" dirty="0" smtClean="0">
                          <a:solidFill>
                            <a:schemeClr val="tx1"/>
                          </a:solidFill>
                        </a:rPr>
                        <a:t> и что изгоняет бесов силою бесовского князя.</a:t>
                      </a:r>
                      <a:endParaRPr lang="ru-RU" sz="1600" b="1" dirty="0">
                        <a:solidFill>
                          <a:schemeClr val="tx1"/>
                        </a:solidFill>
                      </a:endParaRPr>
                    </a:p>
                  </a:txBody>
                  <a:tcPr marL="36000" marR="36000" marT="18000" marB="18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6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smtClean="0">
                          <a:solidFill>
                            <a:schemeClr val="tx1"/>
                          </a:solidFill>
                        </a:rPr>
                        <a:t>15. </a:t>
                      </a:r>
                      <a:r>
                        <a:rPr lang="ru-RU" sz="1600" b="1" dirty="0" smtClean="0">
                          <a:solidFill>
                            <a:srgbClr val="00B050"/>
                          </a:solidFill>
                        </a:rPr>
                        <a:t>Некоторые же из них </a:t>
                      </a:r>
                      <a:r>
                        <a:rPr lang="ru-RU" sz="1600" b="1" dirty="0" smtClean="0">
                          <a:solidFill>
                            <a:schemeClr val="tx1"/>
                          </a:solidFill>
                        </a:rPr>
                        <a:t>говорили: Он изгоняет бесов силою </a:t>
                      </a:r>
                      <a:r>
                        <a:rPr lang="ru-RU" sz="1600" b="1" dirty="0" err="1" smtClean="0">
                          <a:solidFill>
                            <a:schemeClr val="tx1"/>
                          </a:solidFill>
                        </a:rPr>
                        <a:t>веельзевула</a:t>
                      </a:r>
                      <a:r>
                        <a:rPr lang="ru-RU" sz="1600" b="1" dirty="0" smtClean="0">
                          <a:solidFill>
                            <a:schemeClr val="tx1"/>
                          </a:solidFill>
                        </a:rPr>
                        <a:t>, князя бесовского.</a:t>
                      </a:r>
                      <a:endParaRPr lang="ru-RU" sz="1600" b="1" dirty="0">
                        <a:solidFill>
                          <a:schemeClr val="tx1"/>
                        </a:solidFill>
                      </a:endParaRPr>
                    </a:p>
                  </a:txBody>
                  <a:tcPr marL="36000" marR="36000" marT="18000" marB="18000"/>
                </a:tc>
              </a:tr>
            </a:tbl>
          </a:graphicData>
        </a:graphic>
      </p:graphicFrame>
      <p:sp>
        <p:nvSpPr>
          <p:cNvPr id="2" name="Скругленный прямоугольник 1"/>
          <p:cNvSpPr/>
          <p:nvPr/>
        </p:nvSpPr>
        <p:spPr>
          <a:xfrm>
            <a:off x="611560" y="260648"/>
            <a:ext cx="7992888" cy="432048"/>
          </a:xfrm>
          <a:prstGeom prst="roundRect">
            <a:avLst/>
          </a:prstGeom>
        </p:spPr>
        <p:style>
          <a:lnRef idx="0">
            <a:schemeClr val="accent3"/>
          </a:lnRef>
          <a:fillRef idx="3">
            <a:schemeClr val="accent3"/>
          </a:fillRef>
          <a:effectRef idx="3">
            <a:schemeClr val="accent3"/>
          </a:effectRef>
          <a:fontRef idx="minor">
            <a:schemeClr val="lt1"/>
          </a:fontRef>
        </p:style>
        <p:txBody>
          <a:bodyPr lIns="0" rIns="0" rtlCol="0" anchor="ctr"/>
          <a:lstStyle/>
          <a:p>
            <a:pPr algn="ctr"/>
            <a:r>
              <a:rPr lang="ru-RU" sz="2000" b="1" dirty="0">
                <a:solidFill>
                  <a:schemeClr val="tx1"/>
                </a:solidFill>
              </a:rPr>
              <a:t>Обвинение Иисуса </a:t>
            </a:r>
            <a:r>
              <a:rPr lang="ru-RU" sz="2000" b="1" dirty="0" smtClean="0">
                <a:solidFill>
                  <a:schemeClr val="tx1"/>
                </a:solidFill>
              </a:rPr>
              <a:t>в </a:t>
            </a:r>
            <a:r>
              <a:rPr lang="ru-RU" sz="2000" b="1" dirty="0">
                <a:solidFill>
                  <a:schemeClr val="tx1"/>
                </a:solidFill>
              </a:rPr>
              <a:t>том, что он изгоняет бесов силой князя бесовского</a:t>
            </a:r>
            <a:endParaRPr lang="ru-RU" sz="2000" dirty="0">
              <a:solidFill>
                <a:schemeClr val="tx1"/>
              </a:solidFill>
            </a:endParaRPr>
          </a:p>
        </p:txBody>
      </p:sp>
      <p:sp>
        <p:nvSpPr>
          <p:cNvPr id="9" name="Скругленный прямоугольник 8"/>
          <p:cNvSpPr/>
          <p:nvPr/>
        </p:nvSpPr>
        <p:spPr>
          <a:xfrm>
            <a:off x="323528" y="5661248"/>
            <a:ext cx="8496944" cy="5760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600" b="1" i="1" dirty="0" err="1" smtClean="0">
                <a:solidFill>
                  <a:schemeClr val="tx1"/>
                </a:solidFill>
              </a:rPr>
              <a:t>Зигабен</a:t>
            </a:r>
            <a:r>
              <a:rPr lang="ru-RU" sz="1600" b="1" i="1" dirty="0" smtClean="0">
                <a:solidFill>
                  <a:schemeClr val="tx1"/>
                </a:solidFill>
              </a:rPr>
              <a:t>: «Они </a:t>
            </a:r>
            <a:r>
              <a:rPr lang="ru-RU" sz="1600" b="1" i="1" dirty="0">
                <a:solidFill>
                  <a:schemeClr val="tx1"/>
                </a:solidFill>
              </a:rPr>
              <a:t>были уязвлены завистью к Его славе и потому не удержались от величайшей клеветы, приписывая </a:t>
            </a:r>
            <a:r>
              <a:rPr lang="ru-RU" sz="1600" b="1" i="1" dirty="0" err="1">
                <a:solidFill>
                  <a:schemeClr val="tx1"/>
                </a:solidFill>
              </a:rPr>
              <a:t>веельзевулу</a:t>
            </a:r>
            <a:r>
              <a:rPr lang="ru-RU" sz="1600" b="1" i="1" dirty="0">
                <a:solidFill>
                  <a:schemeClr val="tx1"/>
                </a:solidFill>
              </a:rPr>
              <a:t> дела Божественной </a:t>
            </a:r>
            <a:r>
              <a:rPr lang="ru-RU" sz="1600" b="1" i="1" dirty="0" smtClean="0">
                <a:solidFill>
                  <a:schemeClr val="tx1"/>
                </a:solidFill>
              </a:rPr>
              <a:t>природы».</a:t>
            </a:r>
            <a:endParaRPr lang="ru-RU" sz="1600" b="1" i="1" dirty="0">
              <a:solidFill>
                <a:schemeClr val="tx1"/>
              </a:solidFill>
            </a:endParaRPr>
          </a:p>
        </p:txBody>
      </p:sp>
      <p:sp>
        <p:nvSpPr>
          <p:cNvPr id="10" name="Скругленный прямоугольник 9"/>
          <p:cNvSpPr/>
          <p:nvPr/>
        </p:nvSpPr>
        <p:spPr>
          <a:xfrm>
            <a:off x="323528" y="4005064"/>
            <a:ext cx="8496944" cy="151216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lang="ru-RU" sz="1600" b="1" dirty="0" smtClean="0">
                <a:solidFill>
                  <a:schemeClr val="tx1"/>
                </a:solidFill>
              </a:rPr>
              <a:t>Услышав</a:t>
            </a:r>
            <a:r>
              <a:rPr lang="ru-RU" sz="1600" b="1" dirty="0">
                <a:solidFill>
                  <a:schemeClr val="tx1"/>
                </a:solidFill>
              </a:rPr>
              <a:t>, что народ готов признать Иисуса за Христа-Мессию </a:t>
            </a:r>
            <a:r>
              <a:rPr lang="ru-RU" sz="1600" b="1" dirty="0" smtClean="0">
                <a:solidFill>
                  <a:schemeClr val="tx1"/>
                </a:solidFill>
              </a:rPr>
              <a:t>фарисеи </a:t>
            </a:r>
            <a:r>
              <a:rPr lang="ru-RU" sz="1600" b="1" dirty="0">
                <a:solidFill>
                  <a:schemeClr val="tx1"/>
                </a:solidFill>
              </a:rPr>
              <a:t>распустили слух, что Он вышел из </a:t>
            </a:r>
            <a:r>
              <a:rPr lang="ru-RU" sz="1600" b="1" dirty="0" smtClean="0">
                <a:solidFill>
                  <a:schemeClr val="tx1"/>
                </a:solidFill>
              </a:rPr>
              <a:t>себя. Можно </a:t>
            </a:r>
            <a:r>
              <a:rPr lang="ru-RU" sz="1600" b="1" dirty="0">
                <a:solidFill>
                  <a:schemeClr val="tx1"/>
                </a:solidFill>
              </a:rPr>
              <a:t>полагать, что </a:t>
            </a:r>
            <a:r>
              <a:rPr lang="ru-RU" sz="1600" b="1" dirty="0" smtClean="0">
                <a:solidFill>
                  <a:schemeClr val="tx1"/>
                </a:solidFill>
              </a:rPr>
              <a:t>«выйти </a:t>
            </a:r>
            <a:r>
              <a:rPr lang="ru-RU" sz="1600" b="1" dirty="0">
                <a:solidFill>
                  <a:schemeClr val="tx1"/>
                </a:solidFill>
              </a:rPr>
              <a:t>из </a:t>
            </a:r>
            <a:r>
              <a:rPr lang="ru-RU" sz="1600" b="1" dirty="0" smtClean="0">
                <a:solidFill>
                  <a:schemeClr val="tx1"/>
                </a:solidFill>
              </a:rPr>
              <a:t>себя», </a:t>
            </a:r>
            <a:r>
              <a:rPr lang="ru-RU" sz="1600" b="1" dirty="0">
                <a:solidFill>
                  <a:schemeClr val="tx1"/>
                </a:solidFill>
              </a:rPr>
              <a:t>по мнению врагов Иисуса, означало — перестать владеть собой, обезуметь или подчиниться власти </a:t>
            </a:r>
            <a:r>
              <a:rPr lang="ru-RU" sz="1600" b="1" dirty="0" err="1">
                <a:solidFill>
                  <a:schemeClr val="tx1"/>
                </a:solidFill>
              </a:rPr>
              <a:t>диавола</a:t>
            </a:r>
            <a:r>
              <a:rPr lang="ru-RU" sz="1600" b="1" dirty="0">
                <a:solidFill>
                  <a:schemeClr val="tx1"/>
                </a:solidFill>
              </a:rPr>
              <a:t>. Слух этот дошел до ближних Иисуса, то есть Его Матери и так называемых братьев </a:t>
            </a:r>
            <a:r>
              <a:rPr lang="ru-RU" sz="1600" b="1" dirty="0" smtClean="0">
                <a:solidFill>
                  <a:schemeClr val="tx1"/>
                </a:solidFill>
              </a:rPr>
              <a:t>Его, </a:t>
            </a:r>
            <a:r>
              <a:rPr lang="ru-RU" sz="1600" b="1" dirty="0">
                <a:solidFill>
                  <a:schemeClr val="tx1"/>
                </a:solidFill>
              </a:rPr>
              <a:t>и они пошли взять Его из толпы народа и увести к себе.</a:t>
            </a:r>
            <a:endParaRPr lang="ru-RU" sz="1600" b="1" dirty="0">
              <a:solidFill>
                <a:schemeClr val="tx1"/>
              </a:solidFill>
            </a:endParaRPr>
          </a:p>
        </p:txBody>
      </p:sp>
      <p:sp>
        <p:nvSpPr>
          <p:cNvPr id="11" name="Скругленный прямоугольник 10"/>
          <p:cNvSpPr/>
          <p:nvPr/>
        </p:nvSpPr>
        <p:spPr>
          <a:xfrm>
            <a:off x="323528" y="3861048"/>
            <a:ext cx="8496944" cy="25922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lIns="0" rIns="0" rtlCol="0" anchor="ctr"/>
          <a:lstStyle/>
          <a:p>
            <a:r>
              <a:rPr lang="ru-RU" sz="1400" b="1" dirty="0" smtClean="0">
                <a:solidFill>
                  <a:schemeClr val="tx1"/>
                </a:solidFill>
              </a:rPr>
              <a:t>Лопухин: </a:t>
            </a:r>
            <a:r>
              <a:rPr lang="ru-RU" sz="1400" b="1" i="1" dirty="0" smtClean="0">
                <a:solidFill>
                  <a:schemeClr val="tx1"/>
                </a:solidFill>
              </a:rPr>
              <a:t>«Самое </a:t>
            </a:r>
            <a:r>
              <a:rPr lang="ru-RU" sz="1400" b="1" i="1" dirty="0">
                <a:solidFill>
                  <a:schemeClr val="tx1"/>
                </a:solidFill>
              </a:rPr>
              <a:t>слово </a:t>
            </a:r>
            <a:r>
              <a:rPr lang="ru-RU" sz="1400" b="1" i="1" dirty="0" err="1">
                <a:solidFill>
                  <a:schemeClr val="tx1"/>
                </a:solidFill>
              </a:rPr>
              <a:t>Веельзевул</a:t>
            </a:r>
            <a:r>
              <a:rPr lang="ru-RU" sz="1400" b="1" i="1" dirty="0">
                <a:solidFill>
                  <a:schemeClr val="tx1"/>
                </a:solidFill>
              </a:rPr>
              <a:t> доставило многочисленные затруднения </a:t>
            </a:r>
            <a:r>
              <a:rPr lang="ru-RU" sz="1400" b="1" i="1" dirty="0" smtClean="0">
                <a:solidFill>
                  <a:schemeClr val="tx1"/>
                </a:solidFill>
              </a:rPr>
              <a:t>экзегетам:</a:t>
            </a:r>
          </a:p>
          <a:p>
            <a:pPr marL="285750" indent="-285750">
              <a:buFont typeface="Arial" panose="020B0604020202020204" pitchFamily="34" charset="0"/>
              <a:buChar char="•"/>
            </a:pPr>
            <a:r>
              <a:rPr lang="ru-RU" sz="1400" b="1" i="1" dirty="0" smtClean="0">
                <a:solidFill>
                  <a:schemeClr val="tx1"/>
                </a:solidFill>
              </a:rPr>
              <a:t> 1) Этим </a:t>
            </a:r>
            <a:r>
              <a:rPr lang="ru-RU" sz="1400" b="1" i="1" dirty="0">
                <a:solidFill>
                  <a:schemeClr val="tx1"/>
                </a:solidFill>
              </a:rPr>
              <a:t>именем называлось </a:t>
            </a:r>
            <a:r>
              <a:rPr lang="ru-RU" sz="1400" b="1" i="1" dirty="0" err="1">
                <a:solidFill>
                  <a:schemeClr val="tx1"/>
                </a:solidFill>
              </a:rPr>
              <a:t>филистимское</a:t>
            </a:r>
            <a:r>
              <a:rPr lang="ru-RU" sz="1400" b="1" i="1" dirty="0">
                <a:solidFill>
                  <a:schemeClr val="tx1"/>
                </a:solidFill>
              </a:rPr>
              <a:t> божество в </a:t>
            </a:r>
            <a:r>
              <a:rPr lang="ru-RU" sz="1400" b="1" i="1" dirty="0" err="1">
                <a:solidFill>
                  <a:schemeClr val="tx1"/>
                </a:solidFill>
              </a:rPr>
              <a:t>Аккароне</a:t>
            </a:r>
            <a:r>
              <a:rPr lang="ru-RU" sz="1400" b="1" i="1" dirty="0">
                <a:solidFill>
                  <a:schemeClr val="tx1"/>
                </a:solidFill>
              </a:rPr>
              <a:t>, о котором встречаются </a:t>
            </a:r>
            <a:r>
              <a:rPr lang="ru-RU" sz="1400" b="1" i="1" dirty="0" smtClean="0">
                <a:solidFill>
                  <a:schemeClr val="tx1"/>
                </a:solidFill>
              </a:rPr>
              <a:t>упоминания в 4 </a:t>
            </a:r>
            <a:r>
              <a:rPr lang="ru-RU" sz="1400" b="1" i="1" dirty="0" err="1" smtClean="0">
                <a:solidFill>
                  <a:schemeClr val="tx1"/>
                </a:solidFill>
              </a:rPr>
              <a:t>Цар</a:t>
            </a:r>
            <a:r>
              <a:rPr lang="ru-RU" sz="1400" b="1" i="1" dirty="0" smtClean="0">
                <a:solidFill>
                  <a:schemeClr val="tx1"/>
                </a:solidFill>
              </a:rPr>
              <a:t>. 1, 2,3. </a:t>
            </a:r>
            <a:r>
              <a:rPr lang="ru-RU" sz="1400" b="1" i="1" dirty="0">
                <a:solidFill>
                  <a:schemeClr val="tx1"/>
                </a:solidFill>
              </a:rPr>
              <a:t>Но там везде имя это пишется по-еврейски не </a:t>
            </a:r>
            <a:r>
              <a:rPr lang="ru-RU" sz="1400" b="1" i="1" dirty="0" err="1">
                <a:solidFill>
                  <a:schemeClr val="tx1"/>
                </a:solidFill>
              </a:rPr>
              <a:t>Веельзевул</a:t>
            </a:r>
            <a:r>
              <a:rPr lang="ru-RU" sz="1400" b="1" i="1" dirty="0">
                <a:solidFill>
                  <a:schemeClr val="tx1"/>
                </a:solidFill>
              </a:rPr>
              <a:t>, а </a:t>
            </a:r>
            <a:r>
              <a:rPr lang="ru-RU" sz="1400" b="1" i="1" dirty="0" err="1">
                <a:solidFill>
                  <a:schemeClr val="tx1"/>
                </a:solidFill>
              </a:rPr>
              <a:t>Веельзебуб</a:t>
            </a:r>
            <a:r>
              <a:rPr lang="ru-RU" sz="1400" b="1" i="1" dirty="0">
                <a:solidFill>
                  <a:schemeClr val="tx1"/>
                </a:solidFill>
              </a:rPr>
              <a:t>. </a:t>
            </a:r>
            <a:r>
              <a:rPr lang="ru-RU" sz="1400" b="1" i="1" dirty="0" smtClean="0">
                <a:solidFill>
                  <a:schemeClr val="tx1"/>
                </a:solidFill>
              </a:rPr>
              <a:t>(</a:t>
            </a:r>
            <a:r>
              <a:rPr lang="ru-RU" sz="1400" b="1" i="1" dirty="0">
                <a:solidFill>
                  <a:schemeClr val="tx1"/>
                </a:solidFill>
              </a:rPr>
              <a:t>Вульгата, </a:t>
            </a:r>
            <a:r>
              <a:rPr lang="ru-RU" sz="1400" b="1" i="1" dirty="0" err="1" smtClean="0">
                <a:solidFill>
                  <a:schemeClr val="tx1"/>
                </a:solidFill>
              </a:rPr>
              <a:t>Пешито</a:t>
            </a:r>
            <a:r>
              <a:rPr lang="ru-RU" sz="1400" b="1" i="1" dirty="0">
                <a:solidFill>
                  <a:schemeClr val="tx1"/>
                </a:solidFill>
              </a:rPr>
              <a:t>, </a:t>
            </a:r>
            <a:r>
              <a:rPr lang="ru-RU" sz="1400" b="1" i="1" dirty="0" err="1" smtClean="0">
                <a:solidFill>
                  <a:schemeClr val="tx1"/>
                </a:solidFill>
              </a:rPr>
              <a:t>Киприан</a:t>
            </a:r>
            <a:r>
              <a:rPr lang="ru-RU" sz="1400" b="1" i="1" dirty="0">
                <a:solidFill>
                  <a:schemeClr val="tx1"/>
                </a:solidFill>
              </a:rPr>
              <a:t>, Иероним, Августин, </a:t>
            </a:r>
            <a:r>
              <a:rPr lang="ru-RU" sz="1400" b="1" i="1" dirty="0" err="1">
                <a:solidFill>
                  <a:schemeClr val="tx1"/>
                </a:solidFill>
              </a:rPr>
              <a:t>Беза</a:t>
            </a:r>
            <a:r>
              <a:rPr lang="ru-RU" sz="1400" b="1" i="1" dirty="0">
                <a:solidFill>
                  <a:schemeClr val="tx1"/>
                </a:solidFill>
              </a:rPr>
              <a:t> и др. пишут </a:t>
            </a:r>
            <a:r>
              <a:rPr lang="ru-RU" sz="1400" b="1" i="1" dirty="0" err="1">
                <a:solidFill>
                  <a:schemeClr val="tx1"/>
                </a:solidFill>
              </a:rPr>
              <a:t>Веельзебуб</a:t>
            </a:r>
            <a:r>
              <a:rPr lang="ru-RU" sz="1400" b="1" i="1" dirty="0" smtClean="0">
                <a:solidFill>
                  <a:schemeClr val="tx1"/>
                </a:solidFill>
              </a:rPr>
              <a:t>). Так </a:t>
            </a:r>
            <a:r>
              <a:rPr lang="ru-RU" sz="1400" b="1" i="1" dirty="0">
                <a:solidFill>
                  <a:schemeClr val="tx1"/>
                </a:solidFill>
              </a:rPr>
              <a:t>как зебуб по-еврейски значит </a:t>
            </a:r>
            <a:r>
              <a:rPr lang="ru-RU" sz="1400" b="1" i="1" dirty="0" smtClean="0">
                <a:solidFill>
                  <a:schemeClr val="tx1"/>
                </a:solidFill>
              </a:rPr>
              <a:t>«муха», </a:t>
            </a:r>
            <a:r>
              <a:rPr lang="ru-RU" sz="1400" b="1" i="1" dirty="0">
                <a:solidFill>
                  <a:schemeClr val="tx1"/>
                </a:solidFill>
              </a:rPr>
              <a:t>то и слово Веельзебуб можно переводить </a:t>
            </a:r>
            <a:r>
              <a:rPr lang="ru-RU" sz="1400" b="1" i="1" dirty="0" smtClean="0">
                <a:solidFill>
                  <a:schemeClr val="tx1"/>
                </a:solidFill>
              </a:rPr>
              <a:t>«бог мух».</a:t>
            </a:r>
          </a:p>
          <a:p>
            <a:pPr marL="285750" indent="-285750">
              <a:buFont typeface="Arial" panose="020B0604020202020204" pitchFamily="34" charset="0"/>
              <a:buChar char="•"/>
            </a:pPr>
            <a:r>
              <a:rPr lang="ru-RU" sz="1400" b="1" i="1" dirty="0" smtClean="0">
                <a:solidFill>
                  <a:schemeClr val="tx1"/>
                </a:solidFill>
              </a:rPr>
              <a:t>2) Еврейские </a:t>
            </a:r>
            <a:r>
              <a:rPr lang="ru-RU" sz="1400" b="1" i="1" dirty="0">
                <a:solidFill>
                  <a:schemeClr val="tx1"/>
                </a:solidFill>
              </a:rPr>
              <a:t>остряки </a:t>
            </a:r>
            <a:r>
              <a:rPr lang="ru-RU" sz="1400" b="1" i="1" dirty="0" smtClean="0">
                <a:solidFill>
                  <a:schemeClr val="tx1"/>
                </a:solidFill>
              </a:rPr>
              <a:t>изменили </a:t>
            </a:r>
            <a:r>
              <a:rPr lang="ru-RU" sz="1400" b="1" i="1" dirty="0">
                <a:solidFill>
                  <a:schemeClr val="tx1"/>
                </a:solidFill>
              </a:rPr>
              <a:t>слово </a:t>
            </a:r>
            <a:r>
              <a:rPr lang="ru-RU" sz="1400" b="1" i="1" dirty="0" smtClean="0">
                <a:solidFill>
                  <a:schemeClr val="tx1"/>
                </a:solidFill>
              </a:rPr>
              <a:t>«</a:t>
            </a:r>
            <a:r>
              <a:rPr lang="ru-RU" sz="1400" b="1" i="1" dirty="0" err="1" smtClean="0">
                <a:solidFill>
                  <a:schemeClr val="tx1"/>
                </a:solidFill>
              </a:rPr>
              <a:t>зебуб</a:t>
            </a:r>
            <a:r>
              <a:rPr lang="ru-RU" sz="1400" b="1" i="1" dirty="0" smtClean="0">
                <a:solidFill>
                  <a:schemeClr val="tx1"/>
                </a:solidFill>
              </a:rPr>
              <a:t>» </a:t>
            </a:r>
            <a:r>
              <a:rPr lang="ru-RU" sz="1400" b="1" i="1" dirty="0">
                <a:solidFill>
                  <a:schemeClr val="tx1"/>
                </a:solidFill>
              </a:rPr>
              <a:t>в </a:t>
            </a:r>
            <a:r>
              <a:rPr lang="ru-RU" sz="1400" b="1" i="1" dirty="0" smtClean="0">
                <a:solidFill>
                  <a:schemeClr val="tx1"/>
                </a:solidFill>
              </a:rPr>
              <a:t>«</a:t>
            </a:r>
            <a:r>
              <a:rPr lang="ru-RU" sz="1400" b="1" i="1" dirty="0" err="1" smtClean="0">
                <a:solidFill>
                  <a:schemeClr val="tx1"/>
                </a:solidFill>
              </a:rPr>
              <a:t>зевул</a:t>
            </a:r>
            <a:r>
              <a:rPr lang="ru-RU" sz="1400" b="1" i="1" dirty="0" smtClean="0">
                <a:solidFill>
                  <a:schemeClr val="tx1"/>
                </a:solidFill>
              </a:rPr>
              <a:t>» </a:t>
            </a:r>
            <a:r>
              <a:rPr lang="ru-RU" sz="1400" b="1" i="1" dirty="0">
                <a:solidFill>
                  <a:schemeClr val="tx1"/>
                </a:solidFill>
              </a:rPr>
              <a:t>(от </a:t>
            </a:r>
            <a:r>
              <a:rPr lang="ru-RU" sz="1400" b="1" i="1" dirty="0" err="1">
                <a:solidFill>
                  <a:schemeClr val="tx1"/>
                </a:solidFill>
              </a:rPr>
              <a:t>забал</a:t>
            </a:r>
            <a:r>
              <a:rPr lang="ru-RU" sz="1400" b="1" i="1" dirty="0">
                <a:solidFill>
                  <a:schemeClr val="tx1"/>
                </a:solidFill>
              </a:rPr>
              <a:t> — свертываться, скомкиваться</a:t>
            </a:r>
            <a:r>
              <a:rPr lang="ru-RU" sz="1400" b="1" i="1" dirty="0" smtClean="0">
                <a:solidFill>
                  <a:schemeClr val="tx1"/>
                </a:solidFill>
              </a:rPr>
              <a:t>), означающее </a:t>
            </a:r>
            <a:r>
              <a:rPr lang="ru-RU" sz="1400" b="1" i="1" dirty="0">
                <a:solidFill>
                  <a:schemeClr val="tx1"/>
                </a:solidFill>
              </a:rPr>
              <a:t>ком, </a:t>
            </a:r>
            <a:r>
              <a:rPr lang="ru-RU" sz="1400" b="1" i="1" dirty="0" smtClean="0">
                <a:solidFill>
                  <a:schemeClr val="tx1"/>
                </a:solidFill>
              </a:rPr>
              <a:t>нечистоту, </a:t>
            </a:r>
            <a:r>
              <a:rPr lang="ru-RU" sz="1400" b="1" i="1" dirty="0">
                <a:solidFill>
                  <a:schemeClr val="tx1"/>
                </a:solidFill>
              </a:rPr>
              <a:t>навоз, и таким образом </a:t>
            </a:r>
            <a:r>
              <a:rPr lang="ru-RU" sz="1400" b="1" i="1" dirty="0" err="1">
                <a:solidFill>
                  <a:schemeClr val="tx1"/>
                </a:solidFill>
              </a:rPr>
              <a:t>аккаронский</a:t>
            </a:r>
            <a:r>
              <a:rPr lang="ru-RU" sz="1400" b="1" i="1" dirty="0">
                <a:solidFill>
                  <a:schemeClr val="tx1"/>
                </a:solidFill>
              </a:rPr>
              <a:t> бог из </a:t>
            </a:r>
            <a:r>
              <a:rPr lang="ru-RU" sz="1400" b="1" i="1" dirty="0" smtClean="0">
                <a:solidFill>
                  <a:schemeClr val="tx1"/>
                </a:solidFill>
              </a:rPr>
              <a:t>«бога мух» </a:t>
            </a:r>
            <a:r>
              <a:rPr lang="ru-RU" sz="1400" b="1" i="1" dirty="0">
                <a:solidFill>
                  <a:schemeClr val="tx1"/>
                </a:solidFill>
              </a:rPr>
              <a:t>превратился в </a:t>
            </a:r>
            <a:r>
              <a:rPr lang="ru-RU" sz="1400" b="1" i="1" dirty="0" smtClean="0">
                <a:solidFill>
                  <a:schemeClr val="tx1"/>
                </a:solidFill>
              </a:rPr>
              <a:t>«бога нечистот» </a:t>
            </a:r>
            <a:r>
              <a:rPr lang="ru-RU" sz="1400" b="1" i="1" dirty="0">
                <a:solidFill>
                  <a:schemeClr val="tx1"/>
                </a:solidFill>
              </a:rPr>
              <a:t>или </a:t>
            </a:r>
            <a:r>
              <a:rPr lang="ru-RU" sz="1400" b="1" i="1" dirty="0" smtClean="0">
                <a:solidFill>
                  <a:schemeClr val="tx1"/>
                </a:solidFill>
              </a:rPr>
              <a:t>«навоза».</a:t>
            </a:r>
          </a:p>
          <a:p>
            <a:pPr marL="285750" indent="-285750">
              <a:buFont typeface="Arial" panose="020B0604020202020204" pitchFamily="34" charset="0"/>
              <a:buChar char="•"/>
            </a:pPr>
            <a:r>
              <a:rPr lang="ru-RU" sz="1400" b="1" i="1" dirty="0">
                <a:solidFill>
                  <a:schemeClr val="tx1"/>
                </a:solidFill>
              </a:rPr>
              <a:t>3) </a:t>
            </a:r>
            <a:r>
              <a:rPr lang="ru-RU" sz="1400" b="1" i="1" dirty="0" err="1">
                <a:solidFill>
                  <a:schemeClr val="tx1"/>
                </a:solidFill>
              </a:rPr>
              <a:t>Веельзевул</a:t>
            </a:r>
            <a:r>
              <a:rPr lang="ru-RU" sz="1400" b="1" i="1" dirty="0">
                <a:solidFill>
                  <a:schemeClr val="tx1"/>
                </a:solidFill>
              </a:rPr>
              <a:t> значит </a:t>
            </a:r>
            <a:r>
              <a:rPr lang="ru-RU" sz="1400" b="1" i="1" dirty="0" smtClean="0">
                <a:solidFill>
                  <a:schemeClr val="tx1"/>
                </a:solidFill>
              </a:rPr>
              <a:t>«бог </a:t>
            </a:r>
            <a:r>
              <a:rPr lang="ru-RU" sz="1400" b="1" i="1" dirty="0">
                <a:solidFill>
                  <a:schemeClr val="tx1"/>
                </a:solidFill>
              </a:rPr>
              <a:t>(господин) </a:t>
            </a:r>
            <a:r>
              <a:rPr lang="ru-RU" sz="1400" b="1" i="1" dirty="0" smtClean="0">
                <a:solidFill>
                  <a:schemeClr val="tx1"/>
                </a:solidFill>
              </a:rPr>
              <a:t>жилища».</a:t>
            </a:r>
          </a:p>
          <a:p>
            <a:pPr marL="285750" indent="-285750">
              <a:buFont typeface="Arial" panose="020B0604020202020204" pitchFamily="34" charset="0"/>
              <a:buChar char="•"/>
            </a:pPr>
            <a:r>
              <a:rPr lang="ru-RU" sz="1400" b="1" i="1" dirty="0">
                <a:solidFill>
                  <a:schemeClr val="tx1"/>
                </a:solidFill>
              </a:rPr>
              <a:t>4) </a:t>
            </a:r>
            <a:r>
              <a:rPr lang="ru-RU" sz="1400" b="1" i="1" dirty="0" err="1">
                <a:solidFill>
                  <a:schemeClr val="tx1"/>
                </a:solidFill>
              </a:rPr>
              <a:t>Веельзевул</a:t>
            </a:r>
            <a:r>
              <a:rPr lang="ru-RU" sz="1400" b="1" i="1" dirty="0">
                <a:solidFill>
                  <a:schemeClr val="tx1"/>
                </a:solidFill>
              </a:rPr>
              <a:t> значит </a:t>
            </a:r>
            <a:r>
              <a:rPr lang="ru-RU" sz="1400" b="1" i="1" dirty="0" smtClean="0">
                <a:solidFill>
                  <a:schemeClr val="tx1"/>
                </a:solidFill>
              </a:rPr>
              <a:t>«глава храма» </a:t>
            </a:r>
            <a:r>
              <a:rPr lang="ru-RU" sz="1400" b="1" i="1" dirty="0">
                <a:solidFill>
                  <a:schemeClr val="tx1"/>
                </a:solidFill>
              </a:rPr>
              <a:t>или </a:t>
            </a:r>
            <a:r>
              <a:rPr lang="ru-RU" sz="1400" b="1" i="1" dirty="0" smtClean="0">
                <a:solidFill>
                  <a:schemeClr val="tx1"/>
                </a:solidFill>
              </a:rPr>
              <a:t>«идольского жертвоприношения». </a:t>
            </a:r>
            <a:r>
              <a:rPr lang="ru-RU" sz="1400" b="1" i="1" dirty="0">
                <a:solidFill>
                  <a:schemeClr val="tx1"/>
                </a:solidFill>
              </a:rPr>
              <a:t>Это самый злейший и главнейший из демонов, который был зачинщиком идолопоклонства и побуждал к </a:t>
            </a:r>
            <a:r>
              <a:rPr lang="ru-RU" sz="1400" b="1" i="1" dirty="0" smtClean="0">
                <a:solidFill>
                  <a:schemeClr val="tx1"/>
                </a:solidFill>
              </a:rPr>
              <a:t>нему».</a:t>
            </a:r>
            <a:endParaRPr lang="ru-RU" sz="1400" b="1" i="1" dirty="0">
              <a:solidFill>
                <a:schemeClr val="tx1"/>
              </a:solidFill>
            </a:endParaRPr>
          </a:p>
        </p:txBody>
      </p:sp>
    </p:spTree>
    <p:extLst>
      <p:ext uri="{BB962C8B-B14F-4D97-AF65-F5344CB8AC3E}">
        <p14:creationId xmlns:p14="http://schemas.microsoft.com/office/powerpoint/2010/main" val="13386329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ipe(down)">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1026"/>
                                        </p:tgtEl>
                                      </p:cBhvr>
                                    </p:animEffect>
                                    <p:set>
                                      <p:cBhvr>
                                        <p:cTn id="15" dur="1" fill="hold">
                                          <p:stCondLst>
                                            <p:cond delay="499"/>
                                          </p:stCondLst>
                                        </p:cTn>
                                        <p:tgtEl>
                                          <p:spTgt spid="1026"/>
                                        </p:tgtEl>
                                        <p:attrNameLst>
                                          <p:attrName>style.visibility</p:attrName>
                                        </p:attrNameLst>
                                      </p:cBhvr>
                                      <p:to>
                                        <p:strVal val="hidden"/>
                                      </p:to>
                                    </p:set>
                                  </p:childTnLst>
                                </p:cTn>
                              </p:par>
                            </p:childTnLst>
                          </p:cTn>
                        </p:par>
                        <p:par>
                          <p:cTn id="16" fill="hold">
                            <p:stCondLst>
                              <p:cond delay="500"/>
                            </p:stCondLst>
                            <p:childTnLst>
                              <p:par>
                                <p:cTn id="17" presetID="22" presetClass="entr" presetSubtype="4"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par>
                          <p:cTn id="25" fill="hold">
                            <p:stCondLst>
                              <p:cond delay="500"/>
                            </p:stCondLst>
                            <p:childTnLst>
                              <p:par>
                                <p:cTn id="26" presetID="22" presetClass="entr" presetSubtype="4" fill="hold" grpId="0" nodeType="afterEffect">
                                  <p:stCondLst>
                                    <p:cond delay="50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500"/>
                                        <p:tgtEl>
                                          <p:spTgt spid="6"/>
                                        </p:tgtEl>
                                      </p:cBhvr>
                                    </p:animEffect>
                                    <p:set>
                                      <p:cBhvr>
                                        <p:cTn id="33" dur="1" fill="hold">
                                          <p:stCondLst>
                                            <p:cond delay="499"/>
                                          </p:stCondLst>
                                        </p:cTn>
                                        <p:tgtEl>
                                          <p:spTgt spid="6"/>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childTnLst>
                          </p:cTn>
                        </p:par>
                        <p:par>
                          <p:cTn id="37" fill="hold">
                            <p:stCondLst>
                              <p:cond delay="500"/>
                            </p:stCondLst>
                            <p:childTnLst>
                              <p:par>
                                <p:cTn id="38" presetID="22" presetClass="entr" presetSubtype="4"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childTnLst>
                          </p:cTn>
                        </p:par>
                        <p:par>
                          <p:cTn id="46" fill="hold">
                            <p:stCondLst>
                              <p:cond delay="500"/>
                            </p:stCondLst>
                            <p:childTnLst>
                              <p:par>
                                <p:cTn id="47" presetID="22" presetClass="entr" presetSubtype="4" fill="hold" grpId="0" nodeType="after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wipe(down)">
                                      <p:cBhvr>
                                        <p:cTn id="49" dur="500"/>
                                        <p:tgtEl>
                                          <p:spTgt spid="2"/>
                                        </p:tgtEl>
                                      </p:cBhvr>
                                    </p:animEffect>
                                  </p:childTnLst>
                                </p:cTn>
                              </p:par>
                              <p:par>
                                <p:cTn id="50" presetID="22" presetClass="entr" presetSubtype="4" fill="hold" nodeType="with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ipe(down)">
                                      <p:cBhvr>
                                        <p:cTn id="52" dur="500"/>
                                        <p:tgtEl>
                                          <p:spTgt spid="3"/>
                                        </p:tgtEl>
                                      </p:cBhvr>
                                    </p:animEffect>
                                  </p:childTnLst>
                                </p:cTn>
                              </p:par>
                            </p:childTnLst>
                          </p:cTn>
                        </p:par>
                        <p:par>
                          <p:cTn id="53" fill="hold">
                            <p:stCondLst>
                              <p:cond delay="1000"/>
                            </p:stCondLst>
                            <p:childTnLst>
                              <p:par>
                                <p:cTn id="54" presetID="22" presetClass="entr" presetSubtype="4" fill="hold" grpId="0" nodeType="afterEffect">
                                  <p:stCondLst>
                                    <p:cond delay="500"/>
                                  </p:stCondLst>
                                  <p:childTnLst>
                                    <p:set>
                                      <p:cBhvr>
                                        <p:cTn id="55" dur="1" fill="hold">
                                          <p:stCondLst>
                                            <p:cond delay="0"/>
                                          </p:stCondLst>
                                        </p:cTn>
                                        <p:tgtEl>
                                          <p:spTgt spid="10"/>
                                        </p:tgtEl>
                                        <p:attrNameLst>
                                          <p:attrName>style.visibility</p:attrName>
                                        </p:attrNameLst>
                                      </p:cBhvr>
                                      <p:to>
                                        <p:strVal val="visible"/>
                                      </p:to>
                                    </p:set>
                                    <p:animEffect transition="in" filter="wipe(down)">
                                      <p:cBhvr>
                                        <p:cTn id="56" dur="500"/>
                                        <p:tgtEl>
                                          <p:spTgt spid="10"/>
                                        </p:tgtEl>
                                      </p:cBhvr>
                                    </p:animEffect>
                                  </p:childTnLst>
                                </p:cTn>
                              </p:par>
                            </p:childTnLst>
                          </p:cTn>
                        </p:par>
                        <p:par>
                          <p:cTn id="57" fill="hold">
                            <p:stCondLst>
                              <p:cond delay="2000"/>
                            </p:stCondLst>
                            <p:childTnLst>
                              <p:par>
                                <p:cTn id="58" presetID="22" presetClass="entr" presetSubtype="4" fill="hold" grpId="0" nodeType="afterEffect">
                                  <p:stCondLst>
                                    <p:cond delay="1000"/>
                                  </p:stCondLst>
                                  <p:childTnLst>
                                    <p:set>
                                      <p:cBhvr>
                                        <p:cTn id="59" dur="1" fill="hold">
                                          <p:stCondLst>
                                            <p:cond delay="0"/>
                                          </p:stCondLst>
                                        </p:cTn>
                                        <p:tgtEl>
                                          <p:spTgt spid="9"/>
                                        </p:tgtEl>
                                        <p:attrNameLst>
                                          <p:attrName>style.visibility</p:attrName>
                                        </p:attrNameLst>
                                      </p:cBhvr>
                                      <p:to>
                                        <p:strVal val="visible"/>
                                      </p:to>
                                    </p:set>
                                    <p:animEffect transition="in" filter="wipe(down)">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10"/>
                                        </p:tgtEl>
                                      </p:cBhvr>
                                    </p:animEffect>
                                    <p:set>
                                      <p:cBhvr>
                                        <p:cTn id="65" dur="1" fill="hold">
                                          <p:stCondLst>
                                            <p:cond delay="499"/>
                                          </p:stCondLst>
                                        </p:cTn>
                                        <p:tgtEl>
                                          <p:spTgt spid="10"/>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9"/>
                                        </p:tgtEl>
                                      </p:cBhvr>
                                    </p:animEffect>
                                    <p:set>
                                      <p:cBhvr>
                                        <p:cTn id="68" dur="1" fill="hold">
                                          <p:stCondLst>
                                            <p:cond delay="499"/>
                                          </p:stCondLst>
                                        </p:cTn>
                                        <p:tgtEl>
                                          <p:spTgt spid="9"/>
                                        </p:tgtEl>
                                        <p:attrNameLst>
                                          <p:attrName>style.visibility</p:attrName>
                                        </p:attrNameLst>
                                      </p:cBhvr>
                                      <p:to>
                                        <p:strVal val="hidden"/>
                                      </p:to>
                                    </p:set>
                                  </p:childTnLst>
                                </p:cTn>
                              </p:par>
                            </p:childTnLst>
                          </p:cTn>
                        </p:par>
                        <p:par>
                          <p:cTn id="69" fill="hold">
                            <p:stCondLst>
                              <p:cond delay="500"/>
                            </p:stCondLst>
                            <p:childTnLst>
                              <p:par>
                                <p:cTn id="70" presetID="22" presetClass="entr" presetSubtype="4" fill="hold" grpId="0" nodeType="after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wipe(down)">
                                      <p:cBhvr>
                                        <p:cTn id="7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P spid="7" grpId="0" animBg="1"/>
      <p:bldP spid="7" grpId="1" animBg="1"/>
      <p:bldP spid="8" grpId="0" animBg="1"/>
      <p:bldP spid="8" grpId="1" animBg="1"/>
      <p:bldP spid="2" grpId="0" animBg="1"/>
      <p:bldP spid="9" grpId="0" animBg="1"/>
      <p:bldP spid="9" grpId="1" animBg="1"/>
      <p:bldP spid="10" grpId="0" animBg="1"/>
      <p:bldP spid="10" grpId="1"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dkDnDiag">
          <a:fgClr>
            <a:schemeClr val="accent3"/>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1326450366"/>
              </p:ext>
            </p:extLst>
          </p:nvPr>
        </p:nvGraphicFramePr>
        <p:xfrm>
          <a:off x="179511" y="692696"/>
          <a:ext cx="8784978" cy="4994520"/>
        </p:xfrm>
        <a:graphic>
          <a:graphicData uri="http://schemas.openxmlformats.org/drawingml/2006/table">
            <a:tbl>
              <a:tblPr firstRow="1" bandRow="1">
                <a:tableStyleId>{F5AB1C69-6EDB-4FF4-983F-18BD219EF322}</a:tableStyleId>
              </a:tblPr>
              <a:tblGrid>
                <a:gridCol w="3024337"/>
                <a:gridCol w="2232248"/>
                <a:gridCol w="3528393"/>
              </a:tblGrid>
              <a:tr h="216024">
                <a:tc>
                  <a:txBody>
                    <a:bodyPr/>
                    <a:lstStyle/>
                    <a:p>
                      <a:pPr algn="ctr"/>
                      <a:r>
                        <a:rPr lang="ru-RU" sz="1500" b="1" dirty="0" smtClean="0">
                          <a:solidFill>
                            <a:schemeClr val="tx1"/>
                          </a:solidFill>
                        </a:rPr>
                        <a:t>Мф. 12, </a:t>
                      </a:r>
                      <a:r>
                        <a:rPr lang="ru-RU" sz="1500" b="1" dirty="0" smtClean="0">
                          <a:solidFill>
                            <a:schemeClr val="tx1"/>
                          </a:solidFill>
                        </a:rPr>
                        <a:t>25-30</a:t>
                      </a:r>
                      <a:endParaRPr lang="ru-RU" sz="1500" b="1" dirty="0">
                        <a:solidFill>
                          <a:schemeClr val="tx1"/>
                        </a:solidFill>
                      </a:endParaRPr>
                    </a:p>
                  </a:txBody>
                  <a:tcPr marL="36000" marR="36000" marT="18000" marB="18000" anchor="ctr"/>
                </a:tc>
                <a:tc>
                  <a:txBody>
                    <a:bodyPr/>
                    <a:lstStyle/>
                    <a:p>
                      <a:pPr algn="ctr"/>
                      <a:r>
                        <a:rPr lang="ru-RU" sz="1500" b="1" dirty="0" err="1" smtClean="0">
                          <a:solidFill>
                            <a:schemeClr val="tx1"/>
                          </a:solidFill>
                        </a:rPr>
                        <a:t>Мк</a:t>
                      </a:r>
                      <a:r>
                        <a:rPr lang="ru-RU" sz="1500" b="1" dirty="0" smtClean="0">
                          <a:solidFill>
                            <a:schemeClr val="tx1"/>
                          </a:solidFill>
                        </a:rPr>
                        <a:t>. 3, 20-27</a:t>
                      </a:r>
                      <a:endParaRPr lang="ru-RU" sz="1500" b="1" dirty="0">
                        <a:solidFill>
                          <a:schemeClr val="tx1"/>
                        </a:solidFill>
                      </a:endParaRPr>
                    </a:p>
                  </a:txBody>
                  <a:tcPr marL="36000" marR="36000" marT="18000" marB="18000" anchor="ctr"/>
                </a:tc>
                <a:tc>
                  <a:txBody>
                    <a:bodyPr/>
                    <a:lstStyle/>
                    <a:p>
                      <a:pPr algn="ctr"/>
                      <a:r>
                        <a:rPr lang="ru-RU" sz="1500" b="1" dirty="0" err="1" smtClean="0">
                          <a:solidFill>
                            <a:schemeClr val="tx1"/>
                          </a:solidFill>
                        </a:rPr>
                        <a:t>Лк</a:t>
                      </a:r>
                      <a:r>
                        <a:rPr lang="ru-RU" sz="1500" b="1" dirty="0" smtClean="0">
                          <a:solidFill>
                            <a:schemeClr val="tx1"/>
                          </a:solidFill>
                        </a:rPr>
                        <a:t>. 11, </a:t>
                      </a:r>
                      <a:r>
                        <a:rPr lang="ru-RU" sz="1500" b="1" dirty="0" smtClean="0">
                          <a:solidFill>
                            <a:schemeClr val="tx1"/>
                          </a:solidFill>
                        </a:rPr>
                        <a:t>17-23</a:t>
                      </a:r>
                      <a:endParaRPr lang="ru-RU" sz="1500" b="1" dirty="0">
                        <a:solidFill>
                          <a:schemeClr val="tx1"/>
                        </a:solidFill>
                      </a:endParaRPr>
                    </a:p>
                  </a:txBody>
                  <a:tcPr marL="36000" marR="36000" marT="18000" marB="18000" anchor="ctr"/>
                </a:tc>
              </a:tr>
              <a:tr h="4343912">
                <a:tc>
                  <a:txBody>
                    <a:bodyPr/>
                    <a:lstStyle/>
                    <a:p>
                      <a:r>
                        <a:rPr lang="ru-RU" sz="1400" b="1" dirty="0" smtClean="0">
                          <a:solidFill>
                            <a:srgbClr val="7030A0"/>
                          </a:solidFill>
                        </a:rPr>
                        <a:t>25. Но Иисус, зная помышления их, сказал им: всякое царство, разделившееся само в себе, опустеет; и всякий город или дом, разделившийся сам в себе, не устоит.</a:t>
                      </a:r>
                    </a:p>
                    <a:p>
                      <a:r>
                        <a:rPr lang="ru-RU" sz="1400" b="1" dirty="0" smtClean="0">
                          <a:solidFill>
                            <a:srgbClr val="7030A0"/>
                          </a:solidFill>
                        </a:rPr>
                        <a:t>26. И если сатана сатану изгоняет, то он разделился сам с собою: как же устоит царство его?</a:t>
                      </a:r>
                    </a:p>
                    <a:p>
                      <a:r>
                        <a:rPr lang="ru-RU" sz="1400" b="1" dirty="0" smtClean="0">
                          <a:solidFill>
                            <a:srgbClr val="002060"/>
                          </a:solidFill>
                        </a:rPr>
                        <a:t>27. И если Я силою </a:t>
                      </a:r>
                      <a:r>
                        <a:rPr lang="ru-RU" sz="1400" b="1" dirty="0" err="1" smtClean="0">
                          <a:solidFill>
                            <a:srgbClr val="002060"/>
                          </a:solidFill>
                        </a:rPr>
                        <a:t>веельзевула</a:t>
                      </a:r>
                      <a:r>
                        <a:rPr lang="ru-RU" sz="1400" b="1" dirty="0" smtClean="0">
                          <a:solidFill>
                            <a:srgbClr val="002060"/>
                          </a:solidFill>
                        </a:rPr>
                        <a:t> изгоняю бесов, то сыновья ваши чьею силою изгоняют? Посему они будут вам судьями.</a:t>
                      </a:r>
                    </a:p>
                    <a:p>
                      <a:r>
                        <a:rPr lang="ru-RU" sz="1400" b="1" dirty="0" smtClean="0">
                          <a:solidFill>
                            <a:srgbClr val="002060"/>
                          </a:solidFill>
                        </a:rPr>
                        <a:t>28. Если же Я Духом Божиим изгоняю бесов, то конечно достигло до вас Царствие Божие.</a:t>
                      </a:r>
                    </a:p>
                    <a:p>
                      <a:r>
                        <a:rPr lang="ru-RU" sz="1400" b="1" dirty="0" smtClean="0">
                          <a:solidFill>
                            <a:schemeClr val="tx1"/>
                          </a:solidFill>
                        </a:rPr>
                        <a:t>29. Или, как может кто войти в дом сильного и расхитить вещи его, если прежде не свяжет сильного? и тогда расхитит дом его</a:t>
                      </a:r>
                      <a:r>
                        <a:rPr lang="ru-RU" sz="1400" b="1"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3">
                              <a:lumMod val="75000"/>
                            </a:schemeClr>
                          </a:solidFill>
                        </a:rPr>
                        <a:t>30. Кто не со Мною, тот против Меня; и кто не собирает со Мною, тот расточает.</a:t>
                      </a:r>
                    </a:p>
                  </a:txBody>
                  <a:tcPr marL="36000" marR="36000" marT="18000" marB="18000"/>
                </a:tc>
                <a:tc>
                  <a:txBody>
                    <a:bodyPr/>
                    <a:lstStyle/>
                    <a:p>
                      <a:r>
                        <a:rPr lang="ru-RU" sz="1400" b="1" dirty="0" smtClean="0">
                          <a:solidFill>
                            <a:srgbClr val="7030A0"/>
                          </a:solidFill>
                        </a:rPr>
                        <a:t>23</a:t>
                      </a:r>
                      <a:r>
                        <a:rPr lang="ru-RU" sz="1400" b="1" dirty="0" smtClean="0">
                          <a:solidFill>
                            <a:srgbClr val="7030A0"/>
                          </a:solidFill>
                        </a:rPr>
                        <a:t>. И, призвав их, говорил им притчами: как может сатана изгонять сатану?</a:t>
                      </a:r>
                    </a:p>
                    <a:p>
                      <a:r>
                        <a:rPr lang="ru-RU" sz="1400" b="1" dirty="0" smtClean="0">
                          <a:solidFill>
                            <a:srgbClr val="7030A0"/>
                          </a:solidFill>
                        </a:rPr>
                        <a:t>24. Если царство разделится само в себе, не может устоять царство то;</a:t>
                      </a:r>
                    </a:p>
                    <a:p>
                      <a:r>
                        <a:rPr lang="ru-RU" sz="1400" b="1" dirty="0" smtClean="0">
                          <a:solidFill>
                            <a:srgbClr val="7030A0"/>
                          </a:solidFill>
                        </a:rPr>
                        <a:t>25. и если дом разделится сам в себе, не может устоять дом тот;</a:t>
                      </a:r>
                    </a:p>
                    <a:p>
                      <a:r>
                        <a:rPr lang="ru-RU" sz="1400" b="1" dirty="0" smtClean="0">
                          <a:solidFill>
                            <a:srgbClr val="7030A0"/>
                          </a:solidFill>
                        </a:rPr>
                        <a:t>26. и если сатана восстал на самого себя и разделился, не может устоять, но пришел конец его.</a:t>
                      </a:r>
                    </a:p>
                    <a:p>
                      <a:r>
                        <a:rPr lang="ru-RU" sz="1400" b="1" dirty="0" smtClean="0">
                          <a:solidFill>
                            <a:schemeClr val="tx1"/>
                          </a:solidFill>
                        </a:rPr>
                        <a:t>27. Никто, войдя в дом сильного, не может расхитить вещей его, если прежде не свяжет сильного, и тогда расхитит дом его.</a:t>
                      </a:r>
                    </a:p>
                  </a:txBody>
                  <a:tcPr marL="36000" marR="36000" marT="18000" marB="18000"/>
                </a:tc>
                <a:tc>
                  <a:txBody>
                    <a:bodyPr/>
                    <a:lstStyle/>
                    <a:p>
                      <a:r>
                        <a:rPr lang="ru-RU" sz="1400" b="1" dirty="0" smtClean="0">
                          <a:solidFill>
                            <a:srgbClr val="7030A0"/>
                          </a:solidFill>
                        </a:rPr>
                        <a:t>17. Но Он, зная помышления их, сказал им: всякое царство, разделившееся само в себе, опустеет, и дом, разделившийся сам в себе, падет;</a:t>
                      </a:r>
                    </a:p>
                    <a:p>
                      <a:r>
                        <a:rPr lang="ru-RU" sz="1400" b="1" dirty="0" smtClean="0">
                          <a:solidFill>
                            <a:srgbClr val="7030A0"/>
                          </a:solidFill>
                        </a:rPr>
                        <a:t>18. если же и сатана разделится сам в себе, то как устоит царство его? а вы говорите, что Я силою </a:t>
                      </a:r>
                      <a:r>
                        <a:rPr lang="ru-RU" sz="1400" b="1" dirty="0" err="1" smtClean="0">
                          <a:solidFill>
                            <a:srgbClr val="7030A0"/>
                          </a:solidFill>
                        </a:rPr>
                        <a:t>веельзевула</a:t>
                      </a:r>
                      <a:r>
                        <a:rPr lang="ru-RU" sz="1400" b="1" dirty="0" smtClean="0">
                          <a:solidFill>
                            <a:srgbClr val="7030A0"/>
                          </a:solidFill>
                        </a:rPr>
                        <a:t> изгоняю бесов;</a:t>
                      </a:r>
                    </a:p>
                    <a:p>
                      <a:r>
                        <a:rPr lang="ru-RU" sz="1400" b="1" dirty="0" smtClean="0">
                          <a:solidFill>
                            <a:srgbClr val="002060"/>
                          </a:solidFill>
                        </a:rPr>
                        <a:t>19. и если Я силою </a:t>
                      </a:r>
                      <a:r>
                        <a:rPr lang="ru-RU" sz="1400" b="1" dirty="0" err="1" smtClean="0">
                          <a:solidFill>
                            <a:srgbClr val="002060"/>
                          </a:solidFill>
                        </a:rPr>
                        <a:t>веельзевула</a:t>
                      </a:r>
                      <a:r>
                        <a:rPr lang="ru-RU" sz="1400" b="1" dirty="0" smtClean="0">
                          <a:solidFill>
                            <a:srgbClr val="002060"/>
                          </a:solidFill>
                        </a:rPr>
                        <a:t> изгоняю бесов, то сыновья ваши чьею силою изгоняют их? Посему они будут вам судьями.</a:t>
                      </a:r>
                    </a:p>
                    <a:p>
                      <a:r>
                        <a:rPr lang="ru-RU" sz="1400" b="1" dirty="0" smtClean="0">
                          <a:solidFill>
                            <a:srgbClr val="002060"/>
                          </a:solidFill>
                        </a:rPr>
                        <a:t>20. Если же Я перстом Божиим изгоняю бесов, то, конечно, достигло до вас Царствие Божие.</a:t>
                      </a:r>
                    </a:p>
                    <a:p>
                      <a:r>
                        <a:rPr lang="ru-RU" sz="1400" b="1" dirty="0" smtClean="0">
                          <a:solidFill>
                            <a:schemeClr val="tx1"/>
                          </a:solidFill>
                        </a:rPr>
                        <a:t>21. Когда сильный с оружием охраняет свой дом, тогда в безопасности его имение;</a:t>
                      </a:r>
                    </a:p>
                    <a:p>
                      <a:r>
                        <a:rPr lang="ru-RU" sz="1400" b="1" dirty="0" smtClean="0">
                          <a:solidFill>
                            <a:schemeClr val="tx1"/>
                          </a:solidFill>
                        </a:rPr>
                        <a:t>22. когда же сильнейший его нападет на него и победит его, тогда возьмет все оружие его, на которое он надеялся, и разделит похищенное у него</a:t>
                      </a:r>
                      <a:r>
                        <a:rPr lang="ru-RU" sz="1400" b="1"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accent3">
                              <a:lumMod val="75000"/>
                            </a:schemeClr>
                          </a:solidFill>
                        </a:rPr>
                        <a:t>23. Кто не со Мною, тот против Меня; и кто не собирает со Мною, тот расточает.</a:t>
                      </a:r>
                    </a:p>
                  </a:txBody>
                  <a:tcPr marL="36000" marR="36000" marT="18000" marB="18000"/>
                </a:tc>
              </a:tr>
            </a:tbl>
          </a:graphicData>
        </a:graphic>
      </p:graphicFrame>
      <p:sp>
        <p:nvSpPr>
          <p:cNvPr id="11" name="Скругленный прямоугольник 10"/>
          <p:cNvSpPr/>
          <p:nvPr/>
        </p:nvSpPr>
        <p:spPr>
          <a:xfrm>
            <a:off x="179512" y="4581128"/>
            <a:ext cx="8784976"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rIns="36000" rtlCol="0" anchor="ctr"/>
          <a:lstStyle/>
          <a:p>
            <a:pPr algn="ctr"/>
            <a:r>
              <a:rPr lang="ru-RU" sz="1500" b="1" i="1" dirty="0" err="1" smtClean="0">
                <a:solidFill>
                  <a:schemeClr val="tx1"/>
                </a:solidFill>
              </a:rPr>
              <a:t>Блж</a:t>
            </a:r>
            <a:r>
              <a:rPr lang="ru-RU" sz="1500" b="1" i="1" dirty="0" smtClean="0">
                <a:solidFill>
                  <a:schemeClr val="tx1"/>
                </a:solidFill>
              </a:rPr>
              <a:t>. Иероним: «Под </a:t>
            </a:r>
            <a:r>
              <a:rPr lang="ru-RU" sz="1500" b="1" i="1" dirty="0">
                <a:solidFill>
                  <a:schemeClr val="tx1"/>
                </a:solidFill>
              </a:rPr>
              <a:t>сынами Он имеет в виду или вообще заклинателей этого народа, или апостолов, происшедших из племени иудеев. Если Он имеет в виду заклинателей, которые изгоняли демонов через </a:t>
            </a:r>
            <a:r>
              <a:rPr lang="ru-RU" sz="1500" b="1" i="1" dirty="0" err="1">
                <a:solidFill>
                  <a:schemeClr val="tx1"/>
                </a:solidFill>
              </a:rPr>
              <a:t>призывание</a:t>
            </a:r>
            <a:r>
              <a:rPr lang="ru-RU" sz="1500" b="1" i="1" dirty="0">
                <a:solidFill>
                  <a:schemeClr val="tx1"/>
                </a:solidFill>
              </a:rPr>
              <a:t> имени Божия, то Своим мудрым вопросом Он принуждает их исповедать, что это дело Духа Святого. Если же, - говорит Он, - в сынах ваших изгнание демонов приписывается не демонам, а Богу, то почему во Мне то же самое деяние является следствием не Той же самой Причины. Поэтому они сами будут судьями вашими</a:t>
            </a:r>
            <a:r>
              <a:rPr lang="ru-RU" sz="1500" b="1" i="1" dirty="0" smtClean="0">
                <a:solidFill>
                  <a:schemeClr val="tx1"/>
                </a:solidFill>
              </a:rPr>
              <a:t>».</a:t>
            </a:r>
            <a:endParaRPr lang="ru-RU" sz="1500" b="1" i="1" dirty="0">
              <a:solidFill>
                <a:schemeClr val="tx1"/>
              </a:solidFill>
            </a:endParaRPr>
          </a:p>
        </p:txBody>
      </p:sp>
      <p:sp>
        <p:nvSpPr>
          <p:cNvPr id="9" name="Скругленный прямоугольник 8"/>
          <p:cNvSpPr/>
          <p:nvPr/>
        </p:nvSpPr>
        <p:spPr>
          <a:xfrm>
            <a:off x="179512" y="4365104"/>
            <a:ext cx="8784976" cy="237626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ru-RU" sz="1500" b="1" dirty="0" smtClean="0">
                <a:solidFill>
                  <a:schemeClr val="tx1"/>
                </a:solidFill>
              </a:rPr>
              <a:t>Второе опровержение касалось Его учеников. </a:t>
            </a:r>
            <a:r>
              <a:rPr lang="ru-RU" sz="1500" b="1" dirty="0" err="1">
                <a:solidFill>
                  <a:schemeClr val="tx1"/>
                </a:solidFill>
              </a:rPr>
              <a:t>Свт</a:t>
            </a:r>
            <a:r>
              <a:rPr lang="ru-RU" sz="1500" b="1" dirty="0">
                <a:solidFill>
                  <a:schemeClr val="tx1"/>
                </a:solidFill>
              </a:rPr>
              <a:t>. Иоанн Златоуст: </a:t>
            </a:r>
            <a:r>
              <a:rPr lang="ru-RU" sz="1500" b="1" i="1" dirty="0">
                <a:solidFill>
                  <a:schemeClr val="tx1"/>
                </a:solidFill>
              </a:rPr>
              <a:t>«Смотри, с какою кротостью и здесь Он говорит им. Он не сказал: ученики Мои, или апостолы; но: </a:t>
            </a:r>
            <a:r>
              <a:rPr lang="ru-RU" sz="1500" b="1" i="1" dirty="0" err="1">
                <a:solidFill>
                  <a:schemeClr val="tx1"/>
                </a:solidFill>
              </a:rPr>
              <a:t>сынове</a:t>
            </a:r>
            <a:r>
              <a:rPr lang="ru-RU" sz="1500" b="1" i="1" dirty="0">
                <a:solidFill>
                  <a:schemeClr val="tx1"/>
                </a:solidFill>
              </a:rPr>
              <a:t> </a:t>
            </a:r>
            <a:r>
              <a:rPr lang="ru-RU" sz="1500" b="1" i="1" dirty="0" smtClean="0">
                <a:solidFill>
                  <a:schemeClr val="tx1"/>
                </a:solidFill>
              </a:rPr>
              <a:t>ваши… </a:t>
            </a:r>
            <a:r>
              <a:rPr lang="ru-RU" sz="1500" b="1" i="1" dirty="0">
                <a:solidFill>
                  <a:schemeClr val="tx1"/>
                </a:solidFill>
              </a:rPr>
              <a:t>Смысл же слов Его следующий: апостолы чьею силою изгоняют бесов? Апостолы уже изгоняли бесов, получив на то власть от Спасителя; но фарисеи не обвиняли их. Они вооружались не против дел, но против лица. Поэтому Христос, желая показать, что одна зависть причиною их обвинения, указывает и на апостолов. Если Я, как вы говорите, изгоняю бесов силою </a:t>
            </a:r>
            <a:r>
              <a:rPr lang="ru-RU" sz="1500" b="1" i="1" dirty="0" err="1">
                <a:solidFill>
                  <a:schemeClr val="tx1"/>
                </a:solidFill>
              </a:rPr>
              <a:t>Веельзевула</a:t>
            </a:r>
            <a:r>
              <a:rPr lang="ru-RU" sz="1500" b="1" i="1" dirty="0">
                <a:solidFill>
                  <a:schemeClr val="tx1"/>
                </a:solidFill>
              </a:rPr>
              <a:t>, то тем более они, как получившие на то власть от Меня. Однако же вы ничего подобного об них не говорите. Почему же вы Меня, даровавшего им такую власть, обвиняете, а их освобождаете от обвинений? Если ученики Мои, будучи одного с вами рода и получив одинаковое образование, веруют в Меня и повинуются Мне, то очевидно, что они осудят тех, которые делают и говорят противное</a:t>
            </a:r>
            <a:r>
              <a:rPr lang="ru-RU" sz="1500" b="1" i="1" dirty="0" smtClean="0">
                <a:solidFill>
                  <a:schemeClr val="tx1"/>
                </a:solidFill>
              </a:rPr>
              <a:t>».</a:t>
            </a:r>
            <a:endParaRPr lang="ru-RU" sz="1500" b="1" i="1" dirty="0">
              <a:solidFill>
                <a:schemeClr val="tx1"/>
              </a:solidFill>
            </a:endParaRPr>
          </a:p>
        </p:txBody>
      </p:sp>
      <p:sp>
        <p:nvSpPr>
          <p:cNvPr id="8" name="Скругленный прямоугольник 7"/>
          <p:cNvSpPr/>
          <p:nvPr/>
        </p:nvSpPr>
        <p:spPr>
          <a:xfrm>
            <a:off x="179512" y="4437112"/>
            <a:ext cx="8784976"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ru-RU" sz="1500" b="1" dirty="0" err="1">
                <a:solidFill>
                  <a:schemeClr val="tx1"/>
                </a:solidFill>
              </a:rPr>
              <a:t>Свт</a:t>
            </a:r>
            <a:r>
              <a:rPr lang="ru-RU" sz="1500" b="1" dirty="0">
                <a:solidFill>
                  <a:schemeClr val="tx1"/>
                </a:solidFill>
              </a:rPr>
              <a:t>. Иоанн Златоуст</a:t>
            </a:r>
            <a:r>
              <a:rPr lang="ru-RU" sz="1500" b="1" dirty="0" smtClean="0">
                <a:solidFill>
                  <a:schemeClr val="tx1"/>
                </a:solidFill>
              </a:rPr>
              <a:t>: </a:t>
            </a:r>
            <a:r>
              <a:rPr lang="ru-RU" sz="1500" b="1" i="1" dirty="0" smtClean="0">
                <a:solidFill>
                  <a:schemeClr val="tx1"/>
                </a:solidFill>
              </a:rPr>
              <a:t>«</a:t>
            </a:r>
            <a:r>
              <a:rPr lang="ru-RU" sz="1500" b="1" i="1" dirty="0"/>
              <a:t>Аще ли же о Дусе Божии изгоню бесы, </a:t>
            </a:r>
            <a:r>
              <a:rPr lang="ru-RU" sz="1500" b="1" i="1" dirty="0" err="1"/>
              <a:t>убо</a:t>
            </a:r>
            <a:r>
              <a:rPr lang="ru-RU" sz="1500" b="1" i="1" dirty="0"/>
              <a:t> </a:t>
            </a:r>
            <a:r>
              <a:rPr lang="ru-RU" sz="1500" b="1" i="1" dirty="0" err="1"/>
              <a:t>постиже</a:t>
            </a:r>
            <a:r>
              <a:rPr lang="ru-RU" sz="1500" b="1" i="1" dirty="0"/>
              <a:t> на вас царствие </a:t>
            </a:r>
            <a:r>
              <a:rPr lang="ru-RU" sz="1500" b="1" i="1" dirty="0" smtClean="0"/>
              <a:t>Божие . </a:t>
            </a:r>
            <a:r>
              <a:rPr lang="ru-RU" sz="1500" b="1" i="1" dirty="0"/>
              <a:t>Что значит - царствие? Мое пришествие. Вам, говорит Он, должно бы радоваться и ликовать, что Я пришел даровать те великие и неизреченные блага, о которых </a:t>
            </a:r>
            <a:r>
              <a:rPr lang="ru-RU" sz="1500" b="1" i="1" dirty="0" err="1"/>
              <a:t>древле</a:t>
            </a:r>
            <a:r>
              <a:rPr lang="ru-RU" sz="1500" b="1" i="1" dirty="0"/>
              <a:t> возвещали пророки, и что настало время вашего благоденствия; а вы поступаете напротив, и не только не принимаете благ, но еще клевещете и выдумываете ложные обвинения на Того, Кто предлагает вам </a:t>
            </a:r>
            <a:r>
              <a:rPr lang="ru-RU" sz="1500" b="1" i="1" dirty="0" smtClean="0"/>
              <a:t>их</a:t>
            </a:r>
            <a:r>
              <a:rPr lang="ru-RU" sz="1500" b="1" i="1" dirty="0" smtClean="0">
                <a:solidFill>
                  <a:schemeClr val="tx1"/>
                </a:solidFill>
              </a:rPr>
              <a:t>».</a:t>
            </a:r>
            <a:endParaRPr lang="ru-RU" sz="1500" b="1" i="1" dirty="0">
              <a:solidFill>
                <a:schemeClr val="tx1"/>
              </a:solidFill>
            </a:endParaRPr>
          </a:p>
        </p:txBody>
      </p:sp>
      <p:sp>
        <p:nvSpPr>
          <p:cNvPr id="6" name="Скругленный прямоугольник 5"/>
          <p:cNvSpPr/>
          <p:nvPr/>
        </p:nvSpPr>
        <p:spPr>
          <a:xfrm>
            <a:off x="251520" y="3933056"/>
            <a:ext cx="8640960" cy="129614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a:t>
            </a:r>
            <a:r>
              <a:rPr lang="ru-RU" sz="1500" b="1" i="1" dirty="0" smtClean="0">
                <a:solidFill>
                  <a:schemeClr val="tx1"/>
                </a:solidFill>
              </a:rPr>
              <a:t>: «Если </a:t>
            </a:r>
            <a:r>
              <a:rPr lang="ru-RU" sz="1500" b="1" i="1" dirty="0">
                <a:solidFill>
                  <a:schemeClr val="tx1"/>
                </a:solidFill>
              </a:rPr>
              <a:t>Я, имея в себе беса, посредством его изгоняю других бесов, то, значит, между бесами несогласие и распря и они восстают один на другого; если же они восстают друг на друга, то их сила погибла и рушилась. И если сатана сатану изгоняет, то он разделился сам с собою; если же он разделился, то лишился силы и погиб, а если погиб, то как может изгнать другого</a:t>
            </a:r>
            <a:r>
              <a:rPr lang="ru-RU" sz="1500" b="1" i="1" dirty="0" smtClean="0">
                <a:solidFill>
                  <a:schemeClr val="tx1"/>
                </a:solidFill>
              </a:rPr>
              <a:t>?». </a:t>
            </a:r>
            <a:endParaRPr lang="ru-RU" sz="1500" b="1" i="1" dirty="0">
              <a:solidFill>
                <a:schemeClr val="tx1"/>
              </a:solidFill>
            </a:endParaRPr>
          </a:p>
        </p:txBody>
      </p:sp>
      <p:sp>
        <p:nvSpPr>
          <p:cNvPr id="4" name="Скругленный прямоугольник 3"/>
          <p:cNvSpPr/>
          <p:nvPr/>
        </p:nvSpPr>
        <p:spPr>
          <a:xfrm>
            <a:off x="683568" y="116632"/>
            <a:ext cx="7848872" cy="3600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2100" b="1" dirty="0" smtClean="0">
                <a:solidFill>
                  <a:schemeClr val="tx1"/>
                </a:solidFill>
              </a:rPr>
              <a:t>Ответ Христа на обвинение в чудотворении силой бесовской</a:t>
            </a:r>
            <a:endParaRPr lang="ru-RU" sz="2100" b="1" dirty="0">
              <a:solidFill>
                <a:schemeClr val="tx1"/>
              </a:solidFill>
            </a:endParaRPr>
          </a:p>
        </p:txBody>
      </p:sp>
      <p:sp>
        <p:nvSpPr>
          <p:cNvPr id="2" name="Скругленный прямоугольник 1"/>
          <p:cNvSpPr/>
          <p:nvPr/>
        </p:nvSpPr>
        <p:spPr>
          <a:xfrm>
            <a:off x="395536" y="5445224"/>
            <a:ext cx="8352928" cy="7200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«Спаситель</a:t>
            </a:r>
            <a:r>
              <a:rPr lang="ru-RU" sz="1500" b="1" i="1" dirty="0">
                <a:solidFill>
                  <a:schemeClr val="tx1"/>
                </a:solidFill>
              </a:rPr>
              <a:t>, желая показать им, что Он знает и самые мысли их, не упоминает о том, в чем они обвиняли Его, и не обнаруживает их злобы, но опровергает их возражения, предоставляя собственной их совести уличить их во </a:t>
            </a:r>
            <a:r>
              <a:rPr lang="ru-RU" sz="1500" b="1" i="1" dirty="0" smtClean="0">
                <a:solidFill>
                  <a:schemeClr val="tx1"/>
                </a:solidFill>
              </a:rPr>
              <a:t>лжи».</a:t>
            </a:r>
            <a:endParaRPr lang="ru-RU" sz="1500" b="1" i="1" dirty="0">
              <a:solidFill>
                <a:schemeClr val="tx1"/>
              </a:solidFill>
            </a:endParaRPr>
          </a:p>
        </p:txBody>
      </p:sp>
      <p:sp>
        <p:nvSpPr>
          <p:cNvPr id="3" name="Скругленный прямоугольник 2"/>
          <p:cNvSpPr/>
          <p:nvPr/>
        </p:nvSpPr>
        <p:spPr>
          <a:xfrm>
            <a:off x="395536" y="6309320"/>
            <a:ext cx="8352928" cy="43204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a:solidFill>
                  <a:schemeClr val="tx1"/>
                </a:solidFill>
              </a:rPr>
              <a:t>Начинает </a:t>
            </a:r>
            <a:r>
              <a:rPr lang="ru-RU" sz="1500" b="1" dirty="0" smtClean="0">
                <a:solidFill>
                  <a:schemeClr val="tx1"/>
                </a:solidFill>
              </a:rPr>
              <a:t>Христос </a:t>
            </a:r>
            <a:r>
              <a:rPr lang="ru-RU" sz="1500" b="1" dirty="0">
                <a:solidFill>
                  <a:schemeClr val="tx1"/>
                </a:solidFill>
              </a:rPr>
              <a:t>Свои опровержения примерами, понятными каждому, </a:t>
            </a:r>
            <a:r>
              <a:rPr lang="ru-RU" sz="1500" b="1" dirty="0" smtClean="0">
                <a:solidFill>
                  <a:schemeClr val="tx1"/>
                </a:solidFill>
              </a:rPr>
              <a:t>для </a:t>
            </a:r>
            <a:r>
              <a:rPr lang="ru-RU" sz="1500" b="1" dirty="0">
                <a:solidFill>
                  <a:schemeClr val="tx1"/>
                </a:solidFill>
              </a:rPr>
              <a:t>того, чтобы сами враги Его вынуждены были всенародно признать себя неправыми. </a:t>
            </a:r>
            <a:endParaRPr lang="ru-RU" sz="1500" b="1" dirty="0">
              <a:solidFill>
                <a:schemeClr val="tx1"/>
              </a:solidFill>
            </a:endParaRPr>
          </a:p>
        </p:txBody>
      </p:sp>
      <p:sp>
        <p:nvSpPr>
          <p:cNvPr id="7" name="Скругленный прямоугольник 6"/>
          <p:cNvSpPr/>
          <p:nvPr/>
        </p:nvSpPr>
        <p:spPr>
          <a:xfrm>
            <a:off x="251520" y="5373216"/>
            <a:ext cx="8640960" cy="115212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Иероним: «Город </a:t>
            </a:r>
            <a:r>
              <a:rPr lang="ru-RU" sz="1500" b="1" i="1" dirty="0">
                <a:solidFill>
                  <a:schemeClr val="tx1"/>
                </a:solidFill>
              </a:rPr>
              <a:t>и царство, восставшие против самих себя, не могут твердо стоять… Итак, если сатана восстает против самого себя и если демон является врагом демонов, то должна уже наступить кончина мира, так что в нем уже не имеют места враждебные силы, вражда которых между собой есть мир для </a:t>
            </a:r>
            <a:r>
              <a:rPr lang="ru-RU" sz="1500" b="1" i="1" dirty="0" smtClean="0">
                <a:solidFill>
                  <a:schemeClr val="tx1"/>
                </a:solidFill>
              </a:rPr>
              <a:t>людей».</a:t>
            </a:r>
            <a:endParaRPr lang="ru-RU" sz="1500" b="1" i="1" dirty="0">
              <a:solidFill>
                <a:schemeClr val="tx1"/>
              </a:solidFill>
            </a:endParaRPr>
          </a:p>
        </p:txBody>
      </p:sp>
      <p:sp>
        <p:nvSpPr>
          <p:cNvPr id="10" name="Скругленный прямоугольник 9"/>
          <p:cNvSpPr/>
          <p:nvPr/>
        </p:nvSpPr>
        <p:spPr>
          <a:xfrm>
            <a:off x="179512" y="5805264"/>
            <a:ext cx="8784976" cy="93610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a:solidFill>
                  <a:schemeClr val="tx1"/>
                </a:solidFill>
              </a:rPr>
              <a:t>Свт</a:t>
            </a:r>
            <a:r>
              <a:rPr lang="ru-RU" sz="1500" b="1" dirty="0">
                <a:solidFill>
                  <a:schemeClr val="tx1"/>
                </a:solidFill>
              </a:rPr>
              <a:t>. Иоанн Златоуст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Ев. Матфей говорит: аще Аз о Дусе Божии изгоню бесы; а Лука: аще Аз о персте Божии изгоню </a:t>
            </a:r>
            <a:r>
              <a:rPr lang="ru-RU" sz="1500" b="1" i="1" dirty="0" smtClean="0">
                <a:solidFill>
                  <a:schemeClr val="tx1"/>
                </a:solidFill>
              </a:rPr>
              <a:t>бесы, </a:t>
            </a:r>
            <a:r>
              <a:rPr lang="ru-RU" sz="1500" b="1" i="1" dirty="0">
                <a:solidFill>
                  <a:schemeClr val="tx1"/>
                </a:solidFill>
              </a:rPr>
              <a:t>- показывая этим, что изгнание бесов есть дело высочайшей силы и особенной </a:t>
            </a:r>
            <a:r>
              <a:rPr lang="ru-RU" sz="1500" b="1" i="1" dirty="0" smtClean="0">
                <a:solidFill>
                  <a:schemeClr val="tx1"/>
                </a:solidFill>
              </a:rPr>
              <a:t>благодати. </a:t>
            </a:r>
            <a:r>
              <a:rPr lang="ru-RU" sz="1500" b="1" i="1" dirty="0">
                <a:solidFill>
                  <a:schemeClr val="tx1"/>
                </a:solidFill>
              </a:rPr>
              <a:t>Он не сказал просто: достигло... Царствие Божие, но прибавил — до вас. Итак, что же вы не радуетесь своим благам?</a:t>
            </a:r>
            <a:r>
              <a:rPr lang="ru-RU" sz="1500" b="1" i="1" dirty="0" smtClean="0">
                <a:solidFill>
                  <a:schemeClr val="tx1"/>
                </a:solidFill>
              </a:rPr>
              <a:t>».</a:t>
            </a:r>
            <a:endParaRPr lang="ru-RU" sz="1500" b="1" i="1" dirty="0">
              <a:solidFill>
                <a:schemeClr val="tx1"/>
              </a:solidFill>
            </a:endParaRPr>
          </a:p>
        </p:txBody>
      </p:sp>
      <p:sp>
        <p:nvSpPr>
          <p:cNvPr id="12" name="Скругленный прямоугольник 11"/>
          <p:cNvSpPr/>
          <p:nvPr/>
        </p:nvSpPr>
        <p:spPr>
          <a:xfrm>
            <a:off x="179512" y="5301208"/>
            <a:ext cx="8784976"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lIns="0" rIns="0" rtlCol="0" anchor="ctr"/>
          <a:lstStyle/>
          <a:p>
            <a:pPr algn="ctr"/>
            <a:r>
              <a:rPr lang="ru-RU" sz="1500" b="1" dirty="0" err="1" smtClean="0">
                <a:solidFill>
                  <a:schemeClr val="tx1"/>
                </a:solidFill>
              </a:rPr>
              <a:t>Свт</a:t>
            </a:r>
            <a:r>
              <a:rPr lang="ru-RU" sz="1500" b="1" dirty="0" smtClean="0">
                <a:solidFill>
                  <a:schemeClr val="tx1"/>
                </a:solidFill>
              </a:rPr>
              <a:t>. Иоанн: </a:t>
            </a:r>
            <a:r>
              <a:rPr lang="ru-RU" sz="1500" b="1" i="1" dirty="0" smtClean="0">
                <a:solidFill>
                  <a:schemeClr val="tx1"/>
                </a:solidFill>
              </a:rPr>
              <a:t>«Я </a:t>
            </a:r>
            <a:r>
              <a:rPr lang="ru-RU" sz="1500" b="1" i="1" dirty="0">
                <a:solidFill>
                  <a:schemeClr val="tx1"/>
                </a:solidFill>
              </a:rPr>
              <a:t>не только не хочу иметь сообщником дьявола, - как бы так говорит Он, - но даже веду с ним брань и связываю его; доказательством служит то, что Я расхитил сосуды </a:t>
            </a:r>
            <a:r>
              <a:rPr lang="ru-RU" sz="1500" b="1" i="1" dirty="0" smtClean="0">
                <a:solidFill>
                  <a:schemeClr val="tx1"/>
                </a:solidFill>
              </a:rPr>
              <a:t>его. Если </a:t>
            </a:r>
            <a:r>
              <a:rPr lang="ru-RU" sz="1500" b="1" i="1" dirty="0" err="1">
                <a:solidFill>
                  <a:schemeClr val="tx1"/>
                </a:solidFill>
              </a:rPr>
              <a:t>диавол</a:t>
            </a:r>
            <a:r>
              <a:rPr lang="ru-RU" sz="1500" b="1" i="1" dirty="0">
                <a:solidFill>
                  <a:schemeClr val="tx1"/>
                </a:solidFill>
              </a:rPr>
              <a:t> есть начальник, а бесы его подчиненные, то как можно пленить последних, когда он сам не будет побежден и покорен? Христос называет сатану сильным не потому, что он таков по природе, нет, — но указывая на его прежнюю большую власть, какую он имел над нами по нашей </a:t>
            </a:r>
            <a:r>
              <a:rPr lang="ru-RU" sz="1500" b="1" i="1" dirty="0" smtClean="0">
                <a:solidFill>
                  <a:schemeClr val="tx1"/>
                </a:solidFill>
              </a:rPr>
              <a:t>беспечности».</a:t>
            </a:r>
            <a:endParaRPr lang="ru-RU" sz="1500" b="1" i="1" dirty="0">
              <a:solidFill>
                <a:schemeClr val="tx1"/>
              </a:solidFill>
            </a:endParaRPr>
          </a:p>
        </p:txBody>
      </p:sp>
      <p:sp>
        <p:nvSpPr>
          <p:cNvPr id="13" name="Скругленный прямоугольник 12"/>
          <p:cNvSpPr/>
          <p:nvPr/>
        </p:nvSpPr>
        <p:spPr>
          <a:xfrm>
            <a:off x="179512" y="1052736"/>
            <a:ext cx="8784976" cy="7200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Иероним: </a:t>
            </a:r>
            <a:r>
              <a:rPr lang="ru-RU" sz="1500" b="1" i="1" dirty="0" smtClean="0">
                <a:solidFill>
                  <a:schemeClr val="tx1"/>
                </a:solidFill>
              </a:rPr>
              <a:t>«Дом </a:t>
            </a:r>
            <a:r>
              <a:rPr lang="ru-RU" sz="1500" b="1" i="1" dirty="0">
                <a:solidFill>
                  <a:schemeClr val="tx1"/>
                </a:solidFill>
              </a:rPr>
              <a:t>его - это весь мир, лежащий во зле </a:t>
            </a:r>
            <a:r>
              <a:rPr lang="ru-RU" sz="1500" b="1" i="1" dirty="0" smtClean="0">
                <a:solidFill>
                  <a:schemeClr val="tx1"/>
                </a:solidFill>
              </a:rPr>
              <a:t> (Ин. 5, 19), </a:t>
            </a:r>
            <a:r>
              <a:rPr lang="ru-RU" sz="1500" b="1" i="1" dirty="0">
                <a:solidFill>
                  <a:schemeClr val="tx1"/>
                </a:solidFill>
              </a:rPr>
              <a:t>что зависит не от качества </a:t>
            </a:r>
            <a:r>
              <a:rPr lang="ru-RU" sz="1500" b="1" i="1" dirty="0" smtClean="0">
                <a:solidFill>
                  <a:schemeClr val="tx1"/>
                </a:solidFill>
              </a:rPr>
              <a:t>Творца</a:t>
            </a:r>
            <a:r>
              <a:rPr lang="ru-RU" sz="1500" b="1" i="1" dirty="0">
                <a:solidFill>
                  <a:schemeClr val="tx1"/>
                </a:solidFill>
              </a:rPr>
              <a:t>, но от великих преступлений врага. Сосудами его некогда были и мы. Сильный [ныне] связан и прикован к преисподней и попран ногой </a:t>
            </a:r>
            <a:r>
              <a:rPr lang="ru-RU" sz="1500" b="1" i="1" dirty="0" smtClean="0">
                <a:solidFill>
                  <a:schemeClr val="tx1"/>
                </a:solidFill>
              </a:rPr>
              <a:t>Господней…».</a:t>
            </a:r>
            <a:endParaRPr lang="ru-RU" sz="1500" b="1" i="1" dirty="0">
              <a:solidFill>
                <a:schemeClr val="tx1"/>
              </a:solidFill>
            </a:endParaRPr>
          </a:p>
        </p:txBody>
      </p:sp>
      <p:sp>
        <p:nvSpPr>
          <p:cNvPr id="14" name="Скругленный прямоугольник 13"/>
          <p:cNvSpPr/>
          <p:nvPr/>
        </p:nvSpPr>
        <p:spPr>
          <a:xfrm>
            <a:off x="179512" y="1916832"/>
            <a:ext cx="8784976" cy="86409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a:solidFill>
                  <a:schemeClr val="tx1"/>
                </a:solidFill>
              </a:rPr>
              <a:t>: </a:t>
            </a:r>
            <a:r>
              <a:rPr lang="ru-RU" sz="1500" b="1" i="1" dirty="0">
                <a:solidFill>
                  <a:schemeClr val="tx1"/>
                </a:solidFill>
              </a:rPr>
              <a:t>«Настолько далеко, говорит, отстою от того, чтобы иметь демонов друзьями, что противостою им и связываю их, которые были крепкими до Моего пришествия. Ибо, войдя в дом, то есть в мир, Христос расхитил сосуды демонов, разумею </a:t>
            </a:r>
            <a:r>
              <a:rPr lang="ru-RU" sz="1500" b="1" i="1" dirty="0" smtClean="0">
                <a:solidFill>
                  <a:schemeClr val="tx1"/>
                </a:solidFill>
              </a:rPr>
              <a:t>людей».</a:t>
            </a:r>
            <a:endParaRPr lang="ru-RU" sz="1500" b="1" i="1" dirty="0">
              <a:solidFill>
                <a:schemeClr val="tx1"/>
              </a:solidFill>
            </a:endParaRPr>
          </a:p>
        </p:txBody>
      </p:sp>
      <p:sp>
        <p:nvSpPr>
          <p:cNvPr id="15" name="Скругленный прямоугольник 14"/>
          <p:cNvSpPr/>
          <p:nvPr/>
        </p:nvSpPr>
        <p:spPr>
          <a:xfrm>
            <a:off x="138088" y="5733256"/>
            <a:ext cx="8784976" cy="100811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dk1"/>
          </a:lnRef>
          <a:fillRef idx="2">
            <a:schemeClr val="dk1"/>
          </a:fillRef>
          <a:effectRef idx="1">
            <a:schemeClr val="dk1"/>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«Он не только не имеет Своим другом князя бесовского, но даже и связал его силу как величайшего врага. Отсюда следует, что как не может кто-либо войти в дом сильного и похитить сосуды, охраняемые им, если наперед не свяжет сильного, – так и Он не расхитил бы, т.е. не прогонял бы бесов, если бы прежде не связал князя, укрепляющего </a:t>
            </a:r>
            <a:r>
              <a:rPr lang="ru-RU" sz="1500" b="1" i="1" dirty="0" smtClean="0">
                <a:solidFill>
                  <a:schemeClr val="tx1"/>
                </a:solidFill>
              </a:rPr>
              <a:t>их».</a:t>
            </a:r>
            <a:endParaRPr lang="ru-RU" sz="1500" b="1" i="1" dirty="0">
              <a:solidFill>
                <a:schemeClr val="tx1"/>
              </a:solidFill>
            </a:endParaRPr>
          </a:p>
        </p:txBody>
      </p:sp>
      <p:sp>
        <p:nvSpPr>
          <p:cNvPr id="16" name="Скругленный прямоугольник 15"/>
          <p:cNvSpPr/>
          <p:nvPr/>
        </p:nvSpPr>
        <p:spPr>
          <a:xfrm>
            <a:off x="163728" y="908720"/>
            <a:ext cx="8784976"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«Какое </a:t>
            </a:r>
            <a:r>
              <a:rPr lang="ru-RU" sz="1500" b="1" i="1" dirty="0">
                <a:solidFill>
                  <a:schemeClr val="tx1"/>
                </a:solidFill>
              </a:rPr>
              <a:t>Мое намерение? — говорит Христос. — Привести людей к Богу, научить их добродетели, возвестить им Царство. А чего хотят </a:t>
            </a:r>
            <a:r>
              <a:rPr lang="ru-RU" sz="1500" b="1" i="1" dirty="0" err="1">
                <a:solidFill>
                  <a:schemeClr val="tx1"/>
                </a:solidFill>
              </a:rPr>
              <a:t>диавол</a:t>
            </a:r>
            <a:r>
              <a:rPr lang="ru-RU" sz="1500" b="1" i="1" dirty="0">
                <a:solidFill>
                  <a:schemeClr val="tx1"/>
                </a:solidFill>
              </a:rPr>
              <a:t> и бесы? Противного этому. Итак, каким образом тот, кто не собирает со Мной и кто не за Меня, будет помогать Мне? И что Я говорю — помогать? Напротив, он еще старается расточать Мое. Как же поэтому не только не помогающий Мне, но еще расточающий Мое, может иметь со Мной такое согласие, чтобы стал со Мной вместе изгонять бесов</a:t>
            </a:r>
            <a:r>
              <a:rPr lang="ru-RU" sz="1500" b="1" i="1" dirty="0" smtClean="0">
                <a:solidFill>
                  <a:schemeClr val="tx1"/>
                </a:solidFill>
              </a:rPr>
              <a:t>?».</a:t>
            </a:r>
            <a:endParaRPr lang="ru-RU" sz="1500" b="1" i="1" dirty="0">
              <a:solidFill>
                <a:schemeClr val="tx1"/>
              </a:solidFill>
            </a:endParaRPr>
          </a:p>
        </p:txBody>
      </p:sp>
      <p:sp>
        <p:nvSpPr>
          <p:cNvPr id="17" name="Скругленный прямоугольник 16"/>
          <p:cNvSpPr/>
          <p:nvPr/>
        </p:nvSpPr>
        <p:spPr>
          <a:xfrm>
            <a:off x="251520" y="2564904"/>
            <a:ext cx="8697184" cy="1368152"/>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«И другим соображением утверждает, что князь бесовский – скорее величайший враг Его. Что он не со Христом и что не собирает с Ним, это очевидно из дел того и другого. Христос научает всякому добру, и любя людей, исцеляет больных, тот же, наоборот, научает всякому злу, и ненавидя людей, вредит здоровым. Поэтому. если он не со Христом, т.е. ни в чем с Ним не согласен, как показано, и не собирает вместе с Ним к вере, – то, конечно, против Него и, насколько может, рассеивает тех, которых собирает </a:t>
            </a:r>
            <a:r>
              <a:rPr lang="ru-RU" sz="1500" b="1" i="1" dirty="0" smtClean="0">
                <a:solidFill>
                  <a:schemeClr val="tx1"/>
                </a:solidFill>
              </a:rPr>
              <a:t>Христос».</a:t>
            </a:r>
            <a:endParaRPr lang="ru-RU" sz="1500" b="1" i="1" dirty="0">
              <a:solidFill>
                <a:schemeClr val="tx1"/>
              </a:solidFill>
            </a:endParaRPr>
          </a:p>
        </p:txBody>
      </p:sp>
    </p:spTree>
    <p:extLst>
      <p:ext uri="{BB962C8B-B14F-4D97-AF65-F5344CB8AC3E}">
        <p14:creationId xmlns:p14="http://schemas.microsoft.com/office/powerpoint/2010/main" val="17545081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par>
                          <p:cTn id="16" fill="hold">
                            <p:stCondLst>
                              <p:cond delay="500"/>
                            </p:stCondLst>
                            <p:childTnLst>
                              <p:par>
                                <p:cTn id="17" presetID="22" presetClass="entr" presetSubtype="4" fill="hold" grpId="0" nodeType="afterEffect">
                                  <p:stCondLst>
                                    <p:cond delay="50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3"/>
                                        </p:tgtEl>
                                      </p:cBhvr>
                                    </p:animEffect>
                                    <p:set>
                                      <p:cBhvr>
                                        <p:cTn id="27" dur="1" fill="hold">
                                          <p:stCondLst>
                                            <p:cond delay="499"/>
                                          </p:stCondLst>
                                        </p:cTn>
                                        <p:tgtEl>
                                          <p:spTgt spid="3"/>
                                        </p:tgtEl>
                                        <p:attrNameLst>
                                          <p:attrName>style.visibility</p:attrName>
                                        </p:attrNameLst>
                                      </p:cBhvr>
                                      <p:to>
                                        <p:strVal val="hidden"/>
                                      </p:to>
                                    </p:set>
                                  </p:childTnLst>
                                </p:cTn>
                              </p:par>
                            </p:childTnLst>
                          </p:cTn>
                        </p:par>
                        <p:par>
                          <p:cTn id="28" fill="hold">
                            <p:stCondLst>
                              <p:cond delay="500"/>
                            </p:stCondLst>
                            <p:childTnLst>
                              <p:par>
                                <p:cTn id="29" presetID="22" presetClass="entr" presetSubtype="4"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down)">
                                      <p:cBhvr>
                                        <p:cTn id="31" dur="500"/>
                                        <p:tgtEl>
                                          <p:spTgt spid="6"/>
                                        </p:tgtEl>
                                      </p:cBhvr>
                                    </p:animEffect>
                                  </p:childTnLst>
                                </p:cTn>
                              </p:par>
                            </p:childTnLst>
                          </p:cTn>
                        </p:par>
                        <p:par>
                          <p:cTn id="32" fill="hold">
                            <p:stCondLst>
                              <p:cond delay="1000"/>
                            </p:stCondLst>
                            <p:childTnLst>
                              <p:par>
                                <p:cTn id="33" presetID="22" presetClass="entr" presetSubtype="4" fill="hold" grpId="0" nodeType="afterEffect">
                                  <p:stCondLst>
                                    <p:cond delay="100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1" nodeType="clickEffect">
                                  <p:stCondLst>
                                    <p:cond delay="0"/>
                                  </p:stCondLst>
                                  <p:childTnLst>
                                    <p:animEffect transition="out" filter="fade">
                                      <p:cBhvr>
                                        <p:cTn id="39" dur="500"/>
                                        <p:tgtEl>
                                          <p:spTgt spid="6"/>
                                        </p:tgtEl>
                                      </p:cBhvr>
                                    </p:animEffect>
                                    <p:set>
                                      <p:cBhvr>
                                        <p:cTn id="40" dur="1" fill="hold">
                                          <p:stCondLst>
                                            <p:cond delay="499"/>
                                          </p:stCondLst>
                                        </p:cTn>
                                        <p:tgtEl>
                                          <p:spTgt spid="6"/>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7"/>
                                        </p:tgtEl>
                                      </p:cBhvr>
                                    </p:animEffect>
                                    <p:set>
                                      <p:cBhvr>
                                        <p:cTn id="43" dur="1" fill="hold">
                                          <p:stCondLst>
                                            <p:cond delay="499"/>
                                          </p:stCondLst>
                                        </p:cTn>
                                        <p:tgtEl>
                                          <p:spTgt spid="7"/>
                                        </p:tgtEl>
                                        <p:attrNameLst>
                                          <p:attrName>style.visibility</p:attrName>
                                        </p:attrNameLst>
                                      </p:cBhvr>
                                      <p:to>
                                        <p:strVal val="hidden"/>
                                      </p:to>
                                    </p:set>
                                  </p:childTnLst>
                                </p:cTn>
                              </p:par>
                            </p:childTnLst>
                          </p:cTn>
                        </p:par>
                        <p:par>
                          <p:cTn id="44" fill="hold">
                            <p:stCondLst>
                              <p:cond delay="500"/>
                            </p:stCondLst>
                            <p:childTnLst>
                              <p:par>
                                <p:cTn id="45" presetID="22" presetClass="entr" presetSubtype="4"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par>
                          <p:cTn id="53" fill="hold">
                            <p:stCondLst>
                              <p:cond delay="500"/>
                            </p:stCondLst>
                            <p:childTnLst>
                              <p:par>
                                <p:cTn id="54" presetID="22" presetClass="entr" presetSubtype="4"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wipe(down)">
                                      <p:cBhvr>
                                        <p:cTn id="56" dur="500"/>
                                        <p:tgtEl>
                                          <p:spTgt spid="8"/>
                                        </p:tgtEl>
                                      </p:cBhvr>
                                    </p:animEffect>
                                  </p:childTnLst>
                                </p:cTn>
                              </p:par>
                            </p:childTnLst>
                          </p:cTn>
                        </p:par>
                        <p:par>
                          <p:cTn id="57" fill="hold">
                            <p:stCondLst>
                              <p:cond delay="1000"/>
                            </p:stCondLst>
                            <p:childTnLst>
                              <p:par>
                                <p:cTn id="58" presetID="22" presetClass="entr" presetSubtype="4" fill="hold" grpId="0" nodeType="afterEffect">
                                  <p:stCondLst>
                                    <p:cond delay="1500"/>
                                  </p:stCondLst>
                                  <p:childTnLst>
                                    <p:set>
                                      <p:cBhvr>
                                        <p:cTn id="59" dur="1" fill="hold">
                                          <p:stCondLst>
                                            <p:cond delay="0"/>
                                          </p:stCondLst>
                                        </p:cTn>
                                        <p:tgtEl>
                                          <p:spTgt spid="10"/>
                                        </p:tgtEl>
                                        <p:attrNameLst>
                                          <p:attrName>style.visibility</p:attrName>
                                        </p:attrNameLst>
                                      </p:cBhvr>
                                      <p:to>
                                        <p:strVal val="visible"/>
                                      </p:to>
                                    </p:set>
                                    <p:animEffect transition="in" filter="wipe(down)">
                                      <p:cBhvr>
                                        <p:cTn id="60" dur="5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8"/>
                                        </p:tgtEl>
                                      </p:cBhvr>
                                    </p:animEffect>
                                    <p:set>
                                      <p:cBhvr>
                                        <p:cTn id="65" dur="1" fill="hold">
                                          <p:stCondLst>
                                            <p:cond delay="499"/>
                                          </p:stCondLst>
                                        </p:cTn>
                                        <p:tgtEl>
                                          <p:spTgt spid="8"/>
                                        </p:tgtEl>
                                        <p:attrNameLst>
                                          <p:attrName>style.visibility</p:attrName>
                                        </p:attrNameLst>
                                      </p:cBhvr>
                                      <p:to>
                                        <p:strVal val="hidden"/>
                                      </p:to>
                                    </p:set>
                                  </p:childTnLst>
                                </p:cTn>
                              </p:par>
                              <p:par>
                                <p:cTn id="66" presetID="10" presetClass="exit" presetSubtype="0" fill="hold" grpId="1" nodeType="withEffect">
                                  <p:stCondLst>
                                    <p:cond delay="0"/>
                                  </p:stCondLst>
                                  <p:childTnLst>
                                    <p:animEffect transition="out" filter="fade">
                                      <p:cBhvr>
                                        <p:cTn id="67" dur="500"/>
                                        <p:tgtEl>
                                          <p:spTgt spid="10"/>
                                        </p:tgtEl>
                                      </p:cBhvr>
                                    </p:animEffect>
                                    <p:set>
                                      <p:cBhvr>
                                        <p:cTn id="68" dur="1" fill="hold">
                                          <p:stCondLst>
                                            <p:cond delay="499"/>
                                          </p:stCondLst>
                                        </p:cTn>
                                        <p:tgtEl>
                                          <p:spTgt spid="10"/>
                                        </p:tgtEl>
                                        <p:attrNameLst>
                                          <p:attrName>style.visibility</p:attrName>
                                        </p:attrNameLst>
                                      </p:cBhvr>
                                      <p:to>
                                        <p:strVal val="hidden"/>
                                      </p:to>
                                    </p:set>
                                  </p:childTnLst>
                                </p:cTn>
                              </p:par>
                            </p:childTnLst>
                          </p:cTn>
                        </p:par>
                        <p:par>
                          <p:cTn id="69" fill="hold">
                            <p:stCondLst>
                              <p:cond delay="500"/>
                            </p:stCondLst>
                            <p:childTnLst>
                              <p:par>
                                <p:cTn id="70" presetID="22" presetClass="entr" presetSubtype="4" fill="hold" grpId="0" nodeType="after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wipe(down)">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1" nodeType="clickEffect">
                                  <p:stCondLst>
                                    <p:cond delay="0"/>
                                  </p:stCondLst>
                                  <p:childTnLst>
                                    <p:animEffect transition="out" filter="fade">
                                      <p:cBhvr>
                                        <p:cTn id="76" dur="500"/>
                                        <p:tgtEl>
                                          <p:spTgt spid="11"/>
                                        </p:tgtEl>
                                      </p:cBhvr>
                                    </p:animEffect>
                                    <p:set>
                                      <p:cBhvr>
                                        <p:cTn id="77" dur="1" fill="hold">
                                          <p:stCondLst>
                                            <p:cond delay="499"/>
                                          </p:stCondLst>
                                        </p:cTn>
                                        <p:tgtEl>
                                          <p:spTgt spid="11"/>
                                        </p:tgtEl>
                                        <p:attrNameLst>
                                          <p:attrName>style.visibility</p:attrName>
                                        </p:attrNameLst>
                                      </p:cBhvr>
                                      <p:to>
                                        <p:strVal val="hidden"/>
                                      </p:to>
                                    </p:set>
                                  </p:childTnLst>
                                </p:cTn>
                              </p:par>
                            </p:childTnLst>
                          </p:cTn>
                        </p:par>
                        <p:par>
                          <p:cTn id="78" fill="hold">
                            <p:stCondLst>
                              <p:cond delay="500"/>
                            </p:stCondLst>
                            <p:childTnLst>
                              <p:par>
                                <p:cTn id="79" presetID="22" presetClass="entr" presetSubtype="4" fill="hold" grpId="0" nodeType="after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down)">
                                      <p:cBhvr>
                                        <p:cTn id="81" dur="500"/>
                                        <p:tgtEl>
                                          <p:spTgt spid="12"/>
                                        </p:tgtEl>
                                      </p:cBhvr>
                                    </p:animEffect>
                                  </p:childTnLst>
                                </p:cTn>
                              </p:par>
                            </p:childTnLst>
                          </p:cTn>
                        </p:par>
                        <p:par>
                          <p:cTn id="82" fill="hold">
                            <p:stCondLst>
                              <p:cond delay="1000"/>
                            </p:stCondLst>
                            <p:childTnLst>
                              <p:par>
                                <p:cTn id="83" presetID="22" presetClass="entr" presetSubtype="4" fill="hold" grpId="0" nodeType="afterEffect">
                                  <p:stCondLst>
                                    <p:cond delay="1500"/>
                                  </p:stCondLst>
                                  <p:childTnLst>
                                    <p:set>
                                      <p:cBhvr>
                                        <p:cTn id="84" dur="1" fill="hold">
                                          <p:stCondLst>
                                            <p:cond delay="0"/>
                                          </p:stCondLst>
                                        </p:cTn>
                                        <p:tgtEl>
                                          <p:spTgt spid="13"/>
                                        </p:tgtEl>
                                        <p:attrNameLst>
                                          <p:attrName>style.visibility</p:attrName>
                                        </p:attrNameLst>
                                      </p:cBhvr>
                                      <p:to>
                                        <p:strVal val="visible"/>
                                      </p:to>
                                    </p:set>
                                    <p:animEffect transition="in" filter="wipe(down)">
                                      <p:cBhvr>
                                        <p:cTn id="85" dur="500"/>
                                        <p:tgtEl>
                                          <p:spTgt spid="13"/>
                                        </p:tgtEl>
                                      </p:cBhvr>
                                    </p:animEffect>
                                  </p:childTnLst>
                                </p:cTn>
                              </p:par>
                            </p:childTnLst>
                          </p:cTn>
                        </p:par>
                        <p:par>
                          <p:cTn id="86" fill="hold">
                            <p:stCondLst>
                              <p:cond delay="3000"/>
                            </p:stCondLst>
                            <p:childTnLst>
                              <p:par>
                                <p:cTn id="87" presetID="22" presetClass="entr" presetSubtype="4"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down)">
                                      <p:cBhvr>
                                        <p:cTn id="89" dur="1000"/>
                                        <p:tgtEl>
                                          <p:spTgt spid="14"/>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xit" presetSubtype="0" fill="hold" grpId="1" nodeType="clickEffect">
                                  <p:stCondLst>
                                    <p:cond delay="0"/>
                                  </p:stCondLst>
                                  <p:childTnLst>
                                    <p:animEffect transition="out" filter="fade">
                                      <p:cBhvr>
                                        <p:cTn id="93" dur="500"/>
                                        <p:tgtEl>
                                          <p:spTgt spid="13"/>
                                        </p:tgtEl>
                                      </p:cBhvr>
                                    </p:animEffect>
                                    <p:set>
                                      <p:cBhvr>
                                        <p:cTn id="94" dur="1" fill="hold">
                                          <p:stCondLst>
                                            <p:cond delay="499"/>
                                          </p:stCondLst>
                                        </p:cTn>
                                        <p:tgtEl>
                                          <p:spTgt spid="13"/>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14"/>
                                        </p:tgtEl>
                                      </p:cBhvr>
                                    </p:animEffect>
                                    <p:set>
                                      <p:cBhvr>
                                        <p:cTn id="97" dur="1" fill="hold">
                                          <p:stCondLst>
                                            <p:cond delay="499"/>
                                          </p:stCondLst>
                                        </p:cTn>
                                        <p:tgtEl>
                                          <p:spTgt spid="14"/>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12"/>
                                        </p:tgtEl>
                                      </p:cBhvr>
                                    </p:animEffect>
                                    <p:set>
                                      <p:cBhvr>
                                        <p:cTn id="100" dur="1" fill="hold">
                                          <p:stCondLst>
                                            <p:cond delay="499"/>
                                          </p:stCondLst>
                                        </p:cTn>
                                        <p:tgtEl>
                                          <p:spTgt spid="12"/>
                                        </p:tgtEl>
                                        <p:attrNameLst>
                                          <p:attrName>style.visibility</p:attrName>
                                        </p:attrNameLst>
                                      </p:cBhvr>
                                      <p:to>
                                        <p:strVal val="hidden"/>
                                      </p:to>
                                    </p:set>
                                  </p:childTnLst>
                                </p:cTn>
                              </p:par>
                            </p:childTnLst>
                          </p:cTn>
                        </p:par>
                        <p:par>
                          <p:cTn id="101" fill="hold">
                            <p:stCondLst>
                              <p:cond delay="500"/>
                            </p:stCondLst>
                            <p:childTnLst>
                              <p:par>
                                <p:cTn id="102" presetID="22" presetClass="entr" presetSubtype="4" fill="hold" grpId="0" nodeType="afterEffect">
                                  <p:stCondLst>
                                    <p:cond delay="0"/>
                                  </p:stCondLst>
                                  <p:childTnLst>
                                    <p:set>
                                      <p:cBhvr>
                                        <p:cTn id="103" dur="1" fill="hold">
                                          <p:stCondLst>
                                            <p:cond delay="0"/>
                                          </p:stCondLst>
                                        </p:cTn>
                                        <p:tgtEl>
                                          <p:spTgt spid="15"/>
                                        </p:tgtEl>
                                        <p:attrNameLst>
                                          <p:attrName>style.visibility</p:attrName>
                                        </p:attrNameLst>
                                      </p:cBhvr>
                                      <p:to>
                                        <p:strVal val="visible"/>
                                      </p:to>
                                    </p:set>
                                    <p:animEffect transition="in" filter="wipe(down)">
                                      <p:cBhvr>
                                        <p:cTn id="104" dur="500"/>
                                        <p:tgtEl>
                                          <p:spTgt spid="15"/>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grpId="1" nodeType="clickEffect">
                                  <p:stCondLst>
                                    <p:cond delay="0"/>
                                  </p:stCondLst>
                                  <p:childTnLst>
                                    <p:animEffect transition="out" filter="fade">
                                      <p:cBhvr>
                                        <p:cTn id="108" dur="500"/>
                                        <p:tgtEl>
                                          <p:spTgt spid="15"/>
                                        </p:tgtEl>
                                      </p:cBhvr>
                                    </p:animEffect>
                                    <p:set>
                                      <p:cBhvr>
                                        <p:cTn id="109" dur="1" fill="hold">
                                          <p:stCondLst>
                                            <p:cond delay="499"/>
                                          </p:stCondLst>
                                        </p:cTn>
                                        <p:tgtEl>
                                          <p:spTgt spid="15"/>
                                        </p:tgtEl>
                                        <p:attrNameLst>
                                          <p:attrName>style.visibility</p:attrName>
                                        </p:attrNameLst>
                                      </p:cBhvr>
                                      <p:to>
                                        <p:strVal val="hidden"/>
                                      </p:to>
                                    </p:set>
                                  </p:childTnLst>
                                </p:cTn>
                              </p:par>
                            </p:childTnLst>
                          </p:cTn>
                        </p:par>
                        <p:par>
                          <p:cTn id="110" fill="hold">
                            <p:stCondLst>
                              <p:cond delay="500"/>
                            </p:stCondLst>
                            <p:childTnLst>
                              <p:par>
                                <p:cTn id="111" presetID="22" presetClass="entr" presetSubtype="4" fill="hold" grpId="0" nodeType="afterEffect">
                                  <p:stCondLst>
                                    <p:cond delay="0"/>
                                  </p:stCondLst>
                                  <p:childTnLst>
                                    <p:set>
                                      <p:cBhvr>
                                        <p:cTn id="112" dur="1" fill="hold">
                                          <p:stCondLst>
                                            <p:cond delay="0"/>
                                          </p:stCondLst>
                                        </p:cTn>
                                        <p:tgtEl>
                                          <p:spTgt spid="16"/>
                                        </p:tgtEl>
                                        <p:attrNameLst>
                                          <p:attrName>style.visibility</p:attrName>
                                        </p:attrNameLst>
                                      </p:cBhvr>
                                      <p:to>
                                        <p:strVal val="visible"/>
                                      </p:to>
                                    </p:set>
                                    <p:animEffect transition="in" filter="wipe(down)">
                                      <p:cBhvr>
                                        <p:cTn id="113" dur="500"/>
                                        <p:tgtEl>
                                          <p:spTgt spid="16"/>
                                        </p:tgtEl>
                                      </p:cBhvr>
                                    </p:animEffect>
                                  </p:childTnLst>
                                </p:cTn>
                              </p:par>
                            </p:childTnLst>
                          </p:cTn>
                        </p:par>
                        <p:par>
                          <p:cTn id="114" fill="hold">
                            <p:stCondLst>
                              <p:cond delay="1000"/>
                            </p:stCondLst>
                            <p:childTnLst>
                              <p:par>
                                <p:cTn id="115" presetID="22" presetClass="entr" presetSubtype="4" fill="hold" grpId="0" nodeType="afterEffect">
                                  <p:stCondLst>
                                    <p:cond delay="1000"/>
                                  </p:stCondLst>
                                  <p:childTnLst>
                                    <p:set>
                                      <p:cBhvr>
                                        <p:cTn id="116" dur="1" fill="hold">
                                          <p:stCondLst>
                                            <p:cond delay="0"/>
                                          </p:stCondLst>
                                        </p:cTn>
                                        <p:tgtEl>
                                          <p:spTgt spid="17"/>
                                        </p:tgtEl>
                                        <p:attrNameLst>
                                          <p:attrName>style.visibility</p:attrName>
                                        </p:attrNameLst>
                                      </p:cBhvr>
                                      <p:to>
                                        <p:strVal val="visible"/>
                                      </p:to>
                                    </p:set>
                                    <p:animEffect transition="in" filter="wipe(down)">
                                      <p:cBhvr>
                                        <p:cTn id="1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9" grpId="0" animBg="1"/>
      <p:bldP spid="9" grpId="1" animBg="1"/>
      <p:bldP spid="8" grpId="0" animBg="1"/>
      <p:bldP spid="8" grpId="1" animBg="1"/>
      <p:bldP spid="6" grpId="0" animBg="1"/>
      <p:bldP spid="6" grpId="1" animBg="1"/>
      <p:bldP spid="4" grpId="0" animBg="1"/>
      <p:bldP spid="2" grpId="0" animBg="1"/>
      <p:bldP spid="2" grpId="1" animBg="1"/>
      <p:bldP spid="3" grpId="0" animBg="1"/>
      <p:bldP spid="3" grpId="1" animBg="1"/>
      <p:bldP spid="7" grpId="0" animBg="1"/>
      <p:bldP spid="7" grpId="1" animBg="1"/>
      <p:bldP spid="10" grpId="0" animBg="1"/>
      <p:bldP spid="10" grpId="1" animBg="1"/>
      <p:bldP spid="12" grpId="0" animBg="1"/>
      <p:bldP spid="12" grpId="1" animBg="1"/>
      <p:bldP spid="13" grpId="0" animBg="1"/>
      <p:bldP spid="13" grpId="1" animBg="1"/>
      <p:bldP spid="14" grpId="0" animBg="1"/>
      <p:bldP spid="14" grpId="1" animBg="1"/>
      <p:bldP spid="15" grpId="0" animBg="1"/>
      <p:bldP spid="15" grpId="1"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dkDnDiag">
          <a:fgClr>
            <a:schemeClr val="tx2">
              <a:lumMod val="60000"/>
              <a:lumOff val="40000"/>
            </a:schemeClr>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773530405"/>
              </p:ext>
            </p:extLst>
          </p:nvPr>
        </p:nvGraphicFramePr>
        <p:xfrm>
          <a:off x="179512" y="620688"/>
          <a:ext cx="8784976" cy="3737792"/>
        </p:xfrm>
        <a:graphic>
          <a:graphicData uri="http://schemas.openxmlformats.org/drawingml/2006/table">
            <a:tbl>
              <a:tblPr firstRow="1" bandRow="1">
                <a:tableStyleId>{5C22544A-7EE6-4342-B048-85BDC9FD1C3A}</a:tableStyleId>
              </a:tblPr>
              <a:tblGrid>
                <a:gridCol w="4608512"/>
                <a:gridCol w="1872208"/>
                <a:gridCol w="2304256"/>
              </a:tblGrid>
              <a:tr h="288032">
                <a:tc>
                  <a:txBody>
                    <a:bodyPr/>
                    <a:lstStyle/>
                    <a:p>
                      <a:pPr algn="ctr"/>
                      <a:r>
                        <a:rPr lang="ru-RU" sz="1400" b="1" dirty="0" smtClean="0">
                          <a:solidFill>
                            <a:schemeClr val="tx1"/>
                          </a:solidFill>
                        </a:rPr>
                        <a:t>Мф. 12, </a:t>
                      </a:r>
                      <a:r>
                        <a:rPr lang="ru-RU" sz="1400" b="1" dirty="0" smtClean="0">
                          <a:solidFill>
                            <a:schemeClr val="tx1"/>
                          </a:solidFill>
                        </a:rPr>
                        <a:t>31-37</a:t>
                      </a:r>
                      <a:endParaRPr lang="ru-RU" sz="1400" b="1" dirty="0">
                        <a:solidFill>
                          <a:schemeClr val="tx1"/>
                        </a:solidFill>
                      </a:endParaRPr>
                    </a:p>
                  </a:txBody>
                  <a:tcPr marL="36000" marR="36000" marT="18000" marB="18000"/>
                </a:tc>
                <a:tc>
                  <a:txBody>
                    <a:bodyPr/>
                    <a:lstStyle/>
                    <a:p>
                      <a:pPr algn="ctr"/>
                      <a:r>
                        <a:rPr lang="ru-RU" sz="1400" b="1" dirty="0" err="1" smtClean="0">
                          <a:solidFill>
                            <a:schemeClr val="tx1"/>
                          </a:solidFill>
                        </a:rPr>
                        <a:t>Мк</a:t>
                      </a:r>
                      <a:r>
                        <a:rPr lang="ru-RU" sz="1400" b="1" dirty="0" smtClean="0">
                          <a:solidFill>
                            <a:schemeClr val="tx1"/>
                          </a:solidFill>
                        </a:rPr>
                        <a:t>. 3, 28-30</a:t>
                      </a:r>
                      <a:endParaRPr lang="ru-RU" sz="1400" b="1" dirty="0">
                        <a:solidFill>
                          <a:schemeClr val="tx1"/>
                        </a:solidFill>
                      </a:endParaRPr>
                    </a:p>
                  </a:txBody>
                  <a:tcPr marL="36000" marR="36000" marT="18000" marB="18000"/>
                </a:tc>
                <a:tc>
                  <a:txBody>
                    <a:bodyPr/>
                    <a:lstStyle/>
                    <a:p>
                      <a:pPr algn="ctr"/>
                      <a:r>
                        <a:rPr lang="ru-RU" sz="1400" b="1" dirty="0" err="1" smtClean="0">
                          <a:solidFill>
                            <a:schemeClr val="tx1"/>
                          </a:solidFill>
                        </a:rPr>
                        <a:t>Лк</a:t>
                      </a:r>
                      <a:r>
                        <a:rPr lang="ru-RU" sz="1400" b="1" dirty="0" smtClean="0">
                          <a:solidFill>
                            <a:schemeClr val="tx1"/>
                          </a:solidFill>
                        </a:rPr>
                        <a:t>.</a:t>
                      </a:r>
                      <a:r>
                        <a:rPr lang="ru-RU" sz="1400" b="1" baseline="0" dirty="0" smtClean="0">
                          <a:solidFill>
                            <a:schemeClr val="tx1"/>
                          </a:solidFill>
                        </a:rPr>
                        <a:t> 11, </a:t>
                      </a:r>
                      <a:r>
                        <a:rPr lang="ru-RU" sz="1400" b="1" baseline="0" dirty="0" smtClean="0">
                          <a:solidFill>
                            <a:schemeClr val="tx1"/>
                          </a:solidFill>
                        </a:rPr>
                        <a:t>24</a:t>
                      </a:r>
                      <a:r>
                        <a:rPr lang="ru-RU" sz="1400" b="1" dirty="0" smtClean="0">
                          <a:solidFill>
                            <a:schemeClr val="tx1"/>
                          </a:solidFill>
                        </a:rPr>
                        <a:t>-26</a:t>
                      </a:r>
                      <a:endParaRPr lang="ru-RU" sz="1400" b="1" dirty="0">
                        <a:solidFill>
                          <a:schemeClr val="tx1"/>
                        </a:solidFill>
                      </a:endParaRPr>
                    </a:p>
                  </a:txBody>
                  <a:tcPr marL="36000" marR="36000" marT="18000" marB="18000"/>
                </a:tc>
              </a:tr>
              <a:tr h="370840">
                <a:tc>
                  <a:txBody>
                    <a:bodyPr/>
                    <a:lstStyle/>
                    <a:p>
                      <a:r>
                        <a:rPr lang="ru-RU" sz="1400" b="1" dirty="0" smtClean="0">
                          <a:solidFill>
                            <a:schemeClr val="tx1"/>
                          </a:solidFill>
                        </a:rPr>
                        <a:t>31</a:t>
                      </a:r>
                      <a:r>
                        <a:rPr lang="ru-RU" sz="1400" b="1" dirty="0" smtClean="0">
                          <a:solidFill>
                            <a:schemeClr val="tx1"/>
                          </a:solidFill>
                        </a:rPr>
                        <a:t>. Посему говорю вам: всякий грех и хула простятся человекам, а хула на Духа не простится человекам;</a:t>
                      </a:r>
                    </a:p>
                    <a:p>
                      <a:r>
                        <a:rPr lang="ru-RU" sz="1400" b="1" dirty="0" smtClean="0">
                          <a:solidFill>
                            <a:schemeClr val="tx1"/>
                          </a:solidFill>
                        </a:rPr>
                        <a:t>32. если кто скажет слово на Сына Человеческого, простится ему; если же кто скажет на Духа </a:t>
                      </a:r>
                      <a:r>
                        <a:rPr lang="ru-RU" sz="1400" b="1" dirty="0" err="1" smtClean="0">
                          <a:solidFill>
                            <a:schemeClr val="tx1"/>
                          </a:solidFill>
                        </a:rPr>
                        <a:t>Святаго</a:t>
                      </a:r>
                      <a:r>
                        <a:rPr lang="ru-RU" sz="1400" b="1" dirty="0" smtClean="0">
                          <a:solidFill>
                            <a:schemeClr val="tx1"/>
                          </a:solidFill>
                        </a:rPr>
                        <a:t>, не простится ему ни в сем веке, ни в будущем.</a:t>
                      </a:r>
                    </a:p>
                    <a:p>
                      <a:r>
                        <a:rPr lang="ru-RU" sz="1400" b="1" dirty="0" smtClean="0">
                          <a:solidFill>
                            <a:schemeClr val="tx1"/>
                          </a:solidFill>
                        </a:rPr>
                        <a:t>33. Или признайте дерево хорошим и плод его хорошим; или признайте дерево худым и плод его худым, ибо дерево познается по плоду.</a:t>
                      </a:r>
                    </a:p>
                    <a:p>
                      <a:r>
                        <a:rPr lang="ru-RU" sz="1400" b="1" dirty="0" smtClean="0">
                          <a:solidFill>
                            <a:schemeClr val="tx1"/>
                          </a:solidFill>
                        </a:rPr>
                        <a:t>34. Порождения </a:t>
                      </a:r>
                      <a:r>
                        <a:rPr lang="ru-RU" sz="1400" b="1" dirty="0" err="1" smtClean="0">
                          <a:solidFill>
                            <a:schemeClr val="tx1"/>
                          </a:solidFill>
                        </a:rPr>
                        <a:t>ехиднины</a:t>
                      </a:r>
                      <a:r>
                        <a:rPr lang="ru-RU" sz="1400" b="1" dirty="0" smtClean="0">
                          <a:solidFill>
                            <a:schemeClr val="tx1"/>
                          </a:solidFill>
                        </a:rPr>
                        <a:t>! как вы можете говорить доброе, будучи злы? Ибо от избытка сердца говорят уста.</a:t>
                      </a:r>
                    </a:p>
                    <a:p>
                      <a:r>
                        <a:rPr lang="ru-RU" sz="1400" b="1" dirty="0" smtClean="0">
                          <a:solidFill>
                            <a:schemeClr val="tx1"/>
                          </a:solidFill>
                        </a:rPr>
                        <a:t>35. Добрый человек из доброго сокровища выносит доброе, а злой человек из злого сокровища выносит злое.</a:t>
                      </a:r>
                    </a:p>
                    <a:p>
                      <a:r>
                        <a:rPr lang="ru-RU" sz="1400" b="1" dirty="0" smtClean="0">
                          <a:solidFill>
                            <a:schemeClr val="tx1"/>
                          </a:solidFill>
                        </a:rPr>
                        <a:t>36. Говорю же вам, что за всякое праздное слово, какое скажут люди, дадут они ответ в день суда:</a:t>
                      </a:r>
                    </a:p>
                    <a:p>
                      <a:r>
                        <a:rPr lang="ru-RU" sz="1400" b="1" dirty="0" smtClean="0">
                          <a:solidFill>
                            <a:schemeClr val="tx1"/>
                          </a:solidFill>
                        </a:rPr>
                        <a:t>37. ибо от слов своих оправдаешься, и от слов своих </a:t>
                      </a:r>
                      <a:r>
                        <a:rPr lang="ru-RU" sz="1400" b="1" dirty="0" err="1" smtClean="0">
                          <a:solidFill>
                            <a:schemeClr val="tx1"/>
                          </a:solidFill>
                        </a:rPr>
                        <a:t>осудишься</a:t>
                      </a:r>
                      <a:r>
                        <a:rPr lang="ru-RU" sz="1400" b="1" dirty="0" smtClean="0">
                          <a:solidFill>
                            <a:schemeClr val="tx1"/>
                          </a:solidFill>
                        </a:rPr>
                        <a:t>.</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28. Истинно говорю вам: будут прощены сынам человеческим все грехи и хуления, какими бы ни хулили;</a:t>
                      </a:r>
                    </a:p>
                    <a:p>
                      <a:r>
                        <a:rPr lang="ru-RU" sz="1400" b="1" dirty="0" smtClean="0">
                          <a:solidFill>
                            <a:schemeClr val="tx1"/>
                          </a:solidFill>
                        </a:rPr>
                        <a:t>29. но кто будет хулить Духа </a:t>
                      </a:r>
                      <a:r>
                        <a:rPr lang="ru-RU" sz="1400" b="1" dirty="0" err="1" smtClean="0">
                          <a:solidFill>
                            <a:schemeClr val="tx1"/>
                          </a:solidFill>
                        </a:rPr>
                        <a:t>Святаго</a:t>
                      </a:r>
                      <a:r>
                        <a:rPr lang="ru-RU" sz="1400" b="1" dirty="0" smtClean="0">
                          <a:solidFill>
                            <a:schemeClr val="tx1"/>
                          </a:solidFill>
                        </a:rPr>
                        <a:t>, тому не будет прощения вовек, но подлежит он вечному осуждению.</a:t>
                      </a:r>
                    </a:p>
                    <a:p>
                      <a:r>
                        <a:rPr lang="ru-RU" sz="1400" b="1" dirty="0" smtClean="0">
                          <a:solidFill>
                            <a:schemeClr val="tx1"/>
                          </a:solidFill>
                        </a:rPr>
                        <a:t>30. Сие сказал Он, потому что говорили: в Нем нечистый дух.</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24</a:t>
                      </a:r>
                      <a:r>
                        <a:rPr lang="ru-RU" sz="1400" b="1" dirty="0" smtClean="0">
                          <a:solidFill>
                            <a:schemeClr val="tx1"/>
                          </a:solidFill>
                        </a:rPr>
                        <a:t>. Когда нечистый дух выйдет из человека, то ходит по безводным местам, ища покоя, и, не находя, говорит: возвращусь в дом мой, откуда вышел;</a:t>
                      </a:r>
                    </a:p>
                    <a:p>
                      <a:r>
                        <a:rPr lang="ru-RU" sz="1400" b="1" dirty="0" smtClean="0">
                          <a:solidFill>
                            <a:schemeClr val="tx1"/>
                          </a:solidFill>
                        </a:rPr>
                        <a:t>25. и, придя, находит его выметенным и убранным;</a:t>
                      </a:r>
                    </a:p>
                    <a:p>
                      <a:r>
                        <a:rPr lang="ru-RU" sz="1400" b="1" dirty="0" smtClean="0">
                          <a:solidFill>
                            <a:schemeClr val="tx1"/>
                          </a:solidFill>
                        </a:rPr>
                        <a:t>26. тогда идет и берет с собою семь других духов, злейших себя, и, войдя, живут там, — и бывает для человека того последнее хуже первого.</a:t>
                      </a:r>
                      <a:endParaRPr lang="ru-RU" sz="1400" b="1" dirty="0">
                        <a:solidFill>
                          <a:schemeClr val="tx1"/>
                        </a:solidFill>
                      </a:endParaRPr>
                    </a:p>
                  </a:txBody>
                  <a:tcPr marL="36000" marR="36000" marT="18000" marB="18000"/>
                </a:tc>
              </a:tr>
            </a:tbl>
          </a:graphicData>
        </a:graphic>
      </p:graphicFrame>
      <p:sp>
        <p:nvSpPr>
          <p:cNvPr id="4" name="Скругленный прямоугольник 3"/>
          <p:cNvSpPr/>
          <p:nvPr/>
        </p:nvSpPr>
        <p:spPr>
          <a:xfrm>
            <a:off x="2267744" y="116632"/>
            <a:ext cx="4680520" cy="360040"/>
          </a:xfrm>
          <a:prstGeom prst="roundRect">
            <a:avLst/>
          </a:prstGeom>
        </p:spPr>
        <p:style>
          <a:lnRef idx="0">
            <a:schemeClr val="accent1"/>
          </a:lnRef>
          <a:fillRef idx="3">
            <a:schemeClr val="accent1"/>
          </a:fillRef>
          <a:effectRef idx="3">
            <a:schemeClr val="accent1"/>
          </a:effectRef>
          <a:fontRef idx="minor">
            <a:schemeClr val="lt1"/>
          </a:fontRef>
        </p:style>
        <p:txBody>
          <a:bodyPr wrap="square" rtlCol="0" anchor="ctr"/>
          <a:lstStyle/>
          <a:p>
            <a:pPr algn="ctr"/>
            <a:r>
              <a:rPr lang="ru-RU" sz="2200" b="1" dirty="0">
                <a:solidFill>
                  <a:schemeClr val="tx1"/>
                </a:solidFill>
              </a:rPr>
              <a:t>Изобличение хулы на Духа </a:t>
            </a:r>
            <a:r>
              <a:rPr lang="ru-RU" sz="2200" b="1" dirty="0" smtClean="0">
                <a:solidFill>
                  <a:schemeClr val="tx1"/>
                </a:solidFill>
              </a:rPr>
              <a:t>Святого</a:t>
            </a:r>
            <a:endParaRPr lang="ru-RU" sz="2200" b="1" dirty="0">
              <a:solidFill>
                <a:schemeClr val="tx1"/>
              </a:solidFill>
            </a:endParaRPr>
          </a:p>
        </p:txBody>
      </p:sp>
      <p:sp>
        <p:nvSpPr>
          <p:cNvPr id="3" name="Скругленный прямоугольник 2"/>
          <p:cNvSpPr/>
          <p:nvPr/>
        </p:nvSpPr>
        <p:spPr>
          <a:xfrm>
            <a:off x="179512" y="4869160"/>
            <a:ext cx="8784976" cy="187220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a:t>
            </a:r>
            <a:r>
              <a:rPr lang="ru-RU" sz="1500" b="1" i="1" dirty="0" smtClean="0">
                <a:solidFill>
                  <a:schemeClr val="tx1"/>
                </a:solidFill>
              </a:rPr>
              <a:t>: «Вы </a:t>
            </a:r>
            <a:r>
              <a:rPr lang="ru-RU" sz="1500" b="1" i="1" dirty="0">
                <a:solidFill>
                  <a:schemeClr val="tx1"/>
                </a:solidFill>
              </a:rPr>
              <a:t>много говорили о Мне, что Я обманщик, что Я противник Божий. Я вам это прощу и не потребую вашего наказания, если вы раскаетесь; но хула на Духа не </a:t>
            </a:r>
            <a:r>
              <a:rPr lang="ru-RU" sz="1500" b="1" i="1" dirty="0" err="1">
                <a:solidFill>
                  <a:schemeClr val="tx1"/>
                </a:solidFill>
              </a:rPr>
              <a:t>отпустится</a:t>
            </a:r>
            <a:r>
              <a:rPr lang="ru-RU" sz="1500" b="1" i="1" dirty="0">
                <a:solidFill>
                  <a:schemeClr val="tx1"/>
                </a:solidFill>
              </a:rPr>
              <a:t> и кающимся. — Почему же? Потому, что Христа не знали, кто Он был, а о Духе получили уже достаточное познание. Все, что ни говорили пророки, говорили по внушению Духа, и в Ветхом Завете все имели о Нем очень ясное понятие. — Если уже вы говорите, что Меня не знаете, то несомненно знаете, что изгонять бесов и совершать исцеления есть дело Духа Святого. Итак, не Меня только поносите, но и Духа Святого. Потому и наказание ваше, как здесь, так и там, неизбежно</a:t>
            </a:r>
            <a:r>
              <a:rPr lang="ru-RU" sz="1500" b="1" i="1" dirty="0" smtClean="0">
                <a:solidFill>
                  <a:schemeClr val="tx1"/>
                </a:solidFill>
              </a:rPr>
              <a:t>».</a:t>
            </a:r>
            <a:endParaRPr lang="ru-RU" sz="1500" b="1" i="1" dirty="0">
              <a:solidFill>
                <a:schemeClr val="tx1"/>
              </a:solidFill>
            </a:endParaRPr>
          </a:p>
        </p:txBody>
      </p:sp>
      <p:sp>
        <p:nvSpPr>
          <p:cNvPr id="6" name="Скругленный прямоугольник 5"/>
          <p:cNvSpPr/>
          <p:nvPr/>
        </p:nvSpPr>
        <p:spPr>
          <a:xfrm>
            <a:off x="179512" y="4725144"/>
            <a:ext cx="8784976" cy="122413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ru-RU" sz="1500" b="1" dirty="0" err="1" smtClean="0">
                <a:solidFill>
                  <a:schemeClr val="tx1"/>
                </a:solidFill>
              </a:rPr>
              <a:t>Архиеп</a:t>
            </a:r>
            <a:r>
              <a:rPr lang="ru-RU" sz="1500" b="1" dirty="0" smtClean="0">
                <a:solidFill>
                  <a:schemeClr val="tx1"/>
                </a:solidFill>
              </a:rPr>
              <a:t>. </a:t>
            </a:r>
            <a:r>
              <a:rPr lang="ru-RU" sz="1500" b="1" dirty="0" err="1" smtClean="0">
                <a:solidFill>
                  <a:schemeClr val="tx1"/>
                </a:solidFill>
              </a:rPr>
              <a:t>Аверкий</a:t>
            </a:r>
            <a:r>
              <a:rPr lang="ru-RU" sz="1500" b="1" dirty="0" smtClean="0">
                <a:solidFill>
                  <a:schemeClr val="tx1"/>
                </a:solidFill>
              </a:rPr>
              <a:t>: </a:t>
            </a:r>
            <a:r>
              <a:rPr lang="ru-RU" sz="1500" b="1" i="1" dirty="0" smtClean="0">
                <a:solidFill>
                  <a:schemeClr val="tx1"/>
                </a:solidFill>
              </a:rPr>
              <a:t>«Милосердие </a:t>
            </a:r>
            <a:r>
              <a:rPr lang="ru-RU" sz="1500" b="1" i="1" dirty="0">
                <a:solidFill>
                  <a:schemeClr val="tx1"/>
                </a:solidFill>
              </a:rPr>
              <a:t>Божие бесконечно, и нет греха, который побеждал бы его. Но кто упорно отвергает самое это милосердие, кто упорно противится самой спасающей благодати Божией, для того нет милосердия, грех такого остается непрощенным, и такой человек погибает. Это </a:t>
            </a:r>
            <a:r>
              <a:rPr lang="ru-RU" sz="1500" b="1" i="1" u="sng" dirty="0">
                <a:solidFill>
                  <a:schemeClr val="tx1"/>
                </a:solidFill>
              </a:rPr>
              <a:t>намеренное противление спасающей благодати Божией</a:t>
            </a:r>
            <a:r>
              <a:rPr lang="ru-RU" sz="1500" b="1" i="1" dirty="0">
                <a:solidFill>
                  <a:schemeClr val="tx1"/>
                </a:solidFill>
              </a:rPr>
              <a:t>, которая есть благодать </a:t>
            </a:r>
            <a:r>
              <a:rPr lang="ru-RU" sz="1500" b="1" i="1" dirty="0" err="1">
                <a:solidFill>
                  <a:schemeClr val="tx1"/>
                </a:solidFill>
              </a:rPr>
              <a:t>Святаго</a:t>
            </a:r>
            <a:r>
              <a:rPr lang="ru-RU" sz="1500" b="1" i="1" dirty="0">
                <a:solidFill>
                  <a:schemeClr val="tx1"/>
                </a:solidFill>
              </a:rPr>
              <a:t> Духа, Господь назвал хулой против </a:t>
            </a:r>
            <a:r>
              <a:rPr lang="ru-RU" sz="1500" b="1" i="1" dirty="0" err="1">
                <a:solidFill>
                  <a:schemeClr val="tx1"/>
                </a:solidFill>
              </a:rPr>
              <a:t>Святаго</a:t>
            </a:r>
            <a:r>
              <a:rPr lang="ru-RU" sz="1500" b="1" i="1" dirty="0">
                <a:solidFill>
                  <a:schemeClr val="tx1"/>
                </a:solidFill>
              </a:rPr>
              <a:t> </a:t>
            </a:r>
            <a:r>
              <a:rPr lang="ru-RU" sz="1500" b="1" i="1" dirty="0" smtClean="0">
                <a:solidFill>
                  <a:schemeClr val="tx1"/>
                </a:solidFill>
              </a:rPr>
              <a:t>Духа». </a:t>
            </a:r>
            <a:endParaRPr lang="ru-RU" sz="1500" b="1" i="1" dirty="0">
              <a:solidFill>
                <a:schemeClr val="tx1"/>
              </a:solidFill>
            </a:endParaRPr>
          </a:p>
        </p:txBody>
      </p:sp>
      <p:sp>
        <p:nvSpPr>
          <p:cNvPr id="7" name="Скругленный прямоугольник 6"/>
          <p:cNvSpPr/>
          <p:nvPr/>
        </p:nvSpPr>
        <p:spPr>
          <a:xfrm>
            <a:off x="179512" y="6021288"/>
            <a:ext cx="8784976" cy="7200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i="1" dirty="0" smtClean="0">
                <a:solidFill>
                  <a:schemeClr val="tx1"/>
                </a:solidFill>
              </a:rPr>
              <a:t>«</a:t>
            </a:r>
            <a:r>
              <a:rPr lang="ru-RU" sz="1500" b="1" i="1" dirty="0">
                <a:solidFill>
                  <a:schemeClr val="tx1"/>
                </a:solidFill>
              </a:rPr>
              <a:t>Почему этот грех не простится ни в сей век ни в будущий? Потому что, если человек отвергнет очевидные действия спасающей благодати Св. Духа, то неоткуда взяться у него и покаянию, без которого нет спасения: он не может </a:t>
            </a:r>
            <a:r>
              <a:rPr lang="ru-RU" sz="1500" b="1" i="1" dirty="0" smtClean="0">
                <a:solidFill>
                  <a:schemeClr val="tx1"/>
                </a:solidFill>
              </a:rPr>
              <a:t>покаяться».</a:t>
            </a:r>
            <a:endParaRPr lang="ru-RU" sz="1500" b="1" i="1" dirty="0">
              <a:solidFill>
                <a:schemeClr val="tx1"/>
              </a:solidFill>
            </a:endParaRPr>
          </a:p>
        </p:txBody>
      </p:sp>
      <p:sp>
        <p:nvSpPr>
          <p:cNvPr id="8" name="Скругленный прямоугольник 7"/>
          <p:cNvSpPr/>
          <p:nvPr/>
        </p:nvSpPr>
        <p:spPr>
          <a:xfrm>
            <a:off x="179512" y="4221088"/>
            <a:ext cx="8784976" cy="252028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Афанасий</a:t>
            </a:r>
            <a:r>
              <a:rPr lang="ru-RU" sz="1500" b="1" i="1" dirty="0">
                <a:solidFill>
                  <a:schemeClr val="tx1"/>
                </a:solidFill>
              </a:rPr>
              <a:t>: </a:t>
            </a:r>
            <a:r>
              <a:rPr lang="ru-RU" sz="1500" b="1" i="1" dirty="0" smtClean="0">
                <a:solidFill>
                  <a:schemeClr val="tx1"/>
                </a:solidFill>
              </a:rPr>
              <a:t>«Если </a:t>
            </a:r>
            <a:r>
              <a:rPr lang="ru-RU" sz="1500" b="1" i="1" dirty="0">
                <a:solidFill>
                  <a:schemeClr val="tx1"/>
                </a:solidFill>
              </a:rPr>
              <a:t>в божественных Писаниях будем многое разуметь буквально, то впадем в нечестивые хулы. Таково и теперь предложенное изречение Господа. Ибо, если иже </a:t>
            </a:r>
            <a:r>
              <a:rPr lang="ru-RU" sz="1500" b="1" i="1" dirty="0" err="1">
                <a:solidFill>
                  <a:schemeClr val="tx1"/>
                </a:solidFill>
              </a:rPr>
              <a:t>речет</a:t>
            </a:r>
            <a:r>
              <a:rPr lang="ru-RU" sz="1500" b="1" i="1" dirty="0">
                <a:solidFill>
                  <a:schemeClr val="tx1"/>
                </a:solidFill>
              </a:rPr>
              <a:t> слово на Сына, </a:t>
            </a:r>
            <a:r>
              <a:rPr lang="ru-RU" sz="1500" b="1" i="1" dirty="0" err="1">
                <a:solidFill>
                  <a:schemeClr val="tx1"/>
                </a:solidFill>
              </a:rPr>
              <a:t>отпустится</a:t>
            </a:r>
            <a:r>
              <a:rPr lang="ru-RU" sz="1500" b="1" i="1" dirty="0">
                <a:solidFill>
                  <a:schemeClr val="tx1"/>
                </a:solidFill>
              </a:rPr>
              <a:t> ему; то почему же сам Сын сказал, что </a:t>
            </a:r>
            <a:r>
              <a:rPr lang="ru-RU" sz="1500" b="1" i="1" dirty="0" err="1">
                <a:solidFill>
                  <a:schemeClr val="tx1"/>
                </a:solidFill>
              </a:rPr>
              <a:t>отвергийся</a:t>
            </a:r>
            <a:r>
              <a:rPr lang="ru-RU" sz="1500" b="1" i="1" dirty="0">
                <a:solidFill>
                  <a:schemeClr val="tx1"/>
                </a:solidFill>
              </a:rPr>
              <a:t> Его пред </a:t>
            </a:r>
            <a:r>
              <a:rPr lang="ru-RU" sz="1500" b="1" i="1" dirty="0" err="1">
                <a:solidFill>
                  <a:schemeClr val="tx1"/>
                </a:solidFill>
              </a:rPr>
              <a:t>человеки</a:t>
            </a:r>
            <a:r>
              <a:rPr lang="ru-RU" sz="1500" b="1" i="1" dirty="0">
                <a:solidFill>
                  <a:schemeClr val="tx1"/>
                </a:solidFill>
              </a:rPr>
              <a:t>, отвержен будет пред Ангелы </a:t>
            </a:r>
            <a:r>
              <a:rPr lang="ru-RU" sz="1500" b="1" i="1" dirty="0" smtClean="0">
                <a:solidFill>
                  <a:schemeClr val="tx1"/>
                </a:solidFill>
              </a:rPr>
              <a:t>Божии (</a:t>
            </a:r>
            <a:r>
              <a:rPr lang="ru-RU" sz="1500" b="1" i="1" dirty="0" err="1" smtClean="0">
                <a:solidFill>
                  <a:schemeClr val="tx1"/>
                </a:solidFill>
              </a:rPr>
              <a:t>Лк</a:t>
            </a:r>
            <a:r>
              <a:rPr lang="ru-RU" sz="1500" b="1" i="1" dirty="0" smtClean="0">
                <a:solidFill>
                  <a:schemeClr val="tx1"/>
                </a:solidFill>
              </a:rPr>
              <a:t>. 12, 9)? </a:t>
            </a:r>
            <a:r>
              <a:rPr lang="ru-RU" sz="1500" b="1" i="1" dirty="0">
                <a:solidFill>
                  <a:schemeClr val="tx1"/>
                </a:solidFill>
              </a:rPr>
              <a:t>И еще: если всяк грех и хула </a:t>
            </a:r>
            <a:r>
              <a:rPr lang="ru-RU" sz="1500" b="1" i="1" dirty="0" err="1">
                <a:solidFill>
                  <a:schemeClr val="tx1"/>
                </a:solidFill>
              </a:rPr>
              <a:t>отпустится</a:t>
            </a:r>
            <a:r>
              <a:rPr lang="ru-RU" sz="1500" b="1" i="1" dirty="0">
                <a:solidFill>
                  <a:schemeClr val="tx1"/>
                </a:solidFill>
              </a:rPr>
              <a:t> человеком: то почему дадим ответ и за праздное </a:t>
            </a:r>
            <a:r>
              <a:rPr lang="ru-RU" sz="1500" b="1" i="1" dirty="0" smtClean="0">
                <a:solidFill>
                  <a:schemeClr val="tx1"/>
                </a:solidFill>
              </a:rPr>
              <a:t>слово (Мф. 12, 36)? </a:t>
            </a:r>
            <a:r>
              <a:rPr lang="ru-RU" sz="1500" b="1" i="1" dirty="0">
                <a:solidFill>
                  <a:schemeClr val="tx1"/>
                </a:solidFill>
              </a:rPr>
              <a:t>Почему, иже </a:t>
            </a:r>
            <a:r>
              <a:rPr lang="ru-RU" sz="1500" b="1" i="1" dirty="0" err="1">
                <a:solidFill>
                  <a:schemeClr val="tx1"/>
                </a:solidFill>
              </a:rPr>
              <a:t>речет</a:t>
            </a:r>
            <a:r>
              <a:rPr lang="ru-RU" sz="1500" b="1" i="1" dirty="0">
                <a:solidFill>
                  <a:schemeClr val="tx1"/>
                </a:solidFill>
              </a:rPr>
              <a:t> брату своему: уроде, повинен будет геенне </a:t>
            </a:r>
            <a:r>
              <a:rPr lang="ru-RU" sz="1500" b="1" i="1" dirty="0" err="1">
                <a:solidFill>
                  <a:schemeClr val="tx1"/>
                </a:solidFill>
              </a:rPr>
              <a:t>огненней</a:t>
            </a:r>
            <a:r>
              <a:rPr lang="ru-RU" sz="1500" b="1" i="1" dirty="0">
                <a:solidFill>
                  <a:schemeClr val="tx1"/>
                </a:solidFill>
              </a:rPr>
              <a:t> </a:t>
            </a:r>
            <a:r>
              <a:rPr lang="ru-RU" sz="1500" b="1" i="1" dirty="0" smtClean="0">
                <a:solidFill>
                  <a:schemeClr val="tx1"/>
                </a:solidFill>
              </a:rPr>
              <a:t>(Мф. 5, 22)?... «иже </a:t>
            </a:r>
            <a:r>
              <a:rPr lang="ru-RU" sz="1500" b="1" i="1" dirty="0">
                <a:solidFill>
                  <a:schemeClr val="tx1"/>
                </a:solidFill>
              </a:rPr>
              <a:t>аще </a:t>
            </a:r>
            <a:r>
              <a:rPr lang="ru-RU" sz="1500" b="1" i="1" dirty="0" err="1">
                <a:solidFill>
                  <a:schemeClr val="tx1"/>
                </a:solidFill>
              </a:rPr>
              <a:t>речет</a:t>
            </a:r>
            <a:r>
              <a:rPr lang="ru-RU" sz="1500" b="1" i="1" dirty="0">
                <a:solidFill>
                  <a:schemeClr val="tx1"/>
                </a:solidFill>
              </a:rPr>
              <a:t> слово на Сына человеческого», </a:t>
            </a:r>
            <a:r>
              <a:rPr lang="ru-RU" sz="1500" b="1" i="1" u="sng" dirty="0">
                <a:solidFill>
                  <a:schemeClr val="tx1"/>
                </a:solidFill>
              </a:rPr>
              <a:t>т. е. на тело Его</a:t>
            </a:r>
            <a:r>
              <a:rPr lang="ru-RU" sz="1500" b="1" i="1" dirty="0">
                <a:solidFill>
                  <a:schemeClr val="tx1"/>
                </a:solidFill>
              </a:rPr>
              <a:t>, «</a:t>
            </a:r>
            <a:r>
              <a:rPr lang="ru-RU" sz="1500" b="1" i="1" dirty="0" err="1">
                <a:solidFill>
                  <a:schemeClr val="tx1"/>
                </a:solidFill>
              </a:rPr>
              <a:t>отпустится</a:t>
            </a:r>
            <a:r>
              <a:rPr lang="ru-RU" sz="1500" b="1" i="1" dirty="0">
                <a:solidFill>
                  <a:schemeClr val="tx1"/>
                </a:solidFill>
              </a:rPr>
              <a:t> ему». Ибо осмелюсь сказать, что и самые блаженные ученики не имели совершенного понятия о Божестве Его, пока не </a:t>
            </a:r>
            <a:r>
              <a:rPr lang="ru-RU" sz="1500" b="1" i="1" dirty="0" err="1">
                <a:solidFill>
                  <a:schemeClr val="tx1"/>
                </a:solidFill>
              </a:rPr>
              <a:t>снисшел</a:t>
            </a:r>
            <a:r>
              <a:rPr lang="ru-RU" sz="1500" b="1" i="1" dirty="0">
                <a:solidFill>
                  <a:schemeClr val="tx1"/>
                </a:solidFill>
              </a:rPr>
              <a:t> на них Дух Святой в день </a:t>
            </a:r>
            <a:r>
              <a:rPr lang="ru-RU" sz="1500" b="1" i="1" dirty="0" smtClean="0">
                <a:solidFill>
                  <a:schemeClr val="tx1"/>
                </a:solidFill>
              </a:rPr>
              <a:t>Пятидесятницы. Но </a:t>
            </a:r>
            <a:r>
              <a:rPr lang="ru-RU" sz="1500" b="1" i="1" dirty="0">
                <a:solidFill>
                  <a:schemeClr val="tx1"/>
                </a:solidFill>
              </a:rPr>
              <a:t>которые хулят Духа Святого, </a:t>
            </a:r>
            <a:r>
              <a:rPr lang="ru-RU" sz="1500" b="1" i="1" u="sng" dirty="0">
                <a:solidFill>
                  <a:schemeClr val="tx1"/>
                </a:solidFill>
              </a:rPr>
              <a:t>то есть, Божество Христово</a:t>
            </a:r>
            <a:r>
              <a:rPr lang="ru-RU" sz="1500" b="1" i="1" dirty="0">
                <a:solidFill>
                  <a:schemeClr val="tx1"/>
                </a:solidFill>
              </a:rPr>
              <a:t>, и говорят, что «о </a:t>
            </a:r>
            <a:r>
              <a:rPr lang="ru-RU" sz="1500" b="1" i="1" dirty="0" err="1">
                <a:solidFill>
                  <a:schemeClr val="tx1"/>
                </a:solidFill>
              </a:rPr>
              <a:t>веельзевуле</a:t>
            </a:r>
            <a:r>
              <a:rPr lang="ru-RU" sz="1500" b="1" i="1" dirty="0">
                <a:solidFill>
                  <a:schemeClr val="tx1"/>
                </a:solidFill>
              </a:rPr>
              <a:t>, князе </a:t>
            </a:r>
            <a:r>
              <a:rPr lang="ru-RU" sz="1500" b="1" i="1" dirty="0" err="1">
                <a:solidFill>
                  <a:schemeClr val="tx1"/>
                </a:solidFill>
              </a:rPr>
              <a:t>бесовстем</a:t>
            </a:r>
            <a:r>
              <a:rPr lang="ru-RU" sz="1500" b="1" i="1" dirty="0">
                <a:solidFill>
                  <a:schemeClr val="tx1"/>
                </a:solidFill>
              </a:rPr>
              <a:t>, изгонит бесы</a:t>
            </a:r>
            <a:r>
              <a:rPr lang="ru-RU" sz="1500" b="1" i="1" dirty="0" smtClean="0">
                <a:solidFill>
                  <a:schemeClr val="tx1"/>
                </a:solidFill>
              </a:rPr>
              <a:t>», </a:t>
            </a:r>
            <a:r>
              <a:rPr lang="ru-RU" sz="1500" b="1" i="1" dirty="0">
                <a:solidFill>
                  <a:schemeClr val="tx1"/>
                </a:solidFill>
              </a:rPr>
              <a:t>тем «не </a:t>
            </a:r>
            <a:r>
              <a:rPr lang="ru-RU" sz="1500" b="1" i="1" dirty="0" err="1">
                <a:solidFill>
                  <a:schemeClr val="tx1"/>
                </a:solidFill>
              </a:rPr>
              <a:t>отпустится</a:t>
            </a:r>
            <a:r>
              <a:rPr lang="ru-RU" sz="1500" b="1" i="1" dirty="0">
                <a:solidFill>
                  <a:schemeClr val="tx1"/>
                </a:solidFill>
              </a:rPr>
              <a:t> ни в сей век, ни в будущий</a:t>
            </a:r>
            <a:r>
              <a:rPr lang="ru-RU" sz="1500" b="1" i="1" dirty="0" smtClean="0">
                <a:solidFill>
                  <a:schemeClr val="tx1"/>
                </a:solidFill>
              </a:rPr>
              <a:t>».</a:t>
            </a:r>
            <a:endParaRPr lang="ru-RU" sz="1500" b="1" i="1" dirty="0">
              <a:solidFill>
                <a:schemeClr val="tx1"/>
              </a:solidFill>
            </a:endParaRPr>
          </a:p>
        </p:txBody>
      </p:sp>
      <p:sp>
        <p:nvSpPr>
          <p:cNvPr id="9" name="Скругленный прямоугольник 8"/>
          <p:cNvSpPr/>
          <p:nvPr/>
        </p:nvSpPr>
        <p:spPr>
          <a:xfrm>
            <a:off x="179512" y="4509120"/>
            <a:ext cx="8784976" cy="223224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«Всякий, кто согрешит против Моего человечества, т.е. кто скажет хулу на Меня, соблазняясь тем, что Я, как человек, ем, пью, сплю, тружусь и все прочее, что свойственно человеческой природе, как человек делаю и терплю, и кто будет утверждать, что Я сделался человеком, такой, конечно, получит прощение, так как он сделал это не по </a:t>
            </a:r>
            <a:r>
              <a:rPr lang="ru-RU" sz="1500" b="1" i="1" dirty="0" err="1">
                <a:solidFill>
                  <a:schemeClr val="tx1"/>
                </a:solidFill>
              </a:rPr>
              <a:t>зложелательству</a:t>
            </a:r>
            <a:r>
              <a:rPr lang="ru-RU" sz="1500" b="1" i="1" dirty="0">
                <a:solidFill>
                  <a:schemeClr val="tx1"/>
                </a:solidFill>
              </a:rPr>
              <a:t>, а произносил эту хулу по незнанию истины. Но кто, видя Мои Божественные дела, которые может совершать один только Бог, припишет их </a:t>
            </a:r>
            <a:r>
              <a:rPr lang="ru-RU" sz="1500" b="1" i="1" dirty="0" err="1">
                <a:solidFill>
                  <a:schemeClr val="tx1"/>
                </a:solidFill>
              </a:rPr>
              <a:t>веельзевулу</a:t>
            </a:r>
            <a:r>
              <a:rPr lang="ru-RU" sz="1500" b="1" i="1" dirty="0">
                <a:solidFill>
                  <a:schemeClr val="tx1"/>
                </a:solidFill>
              </a:rPr>
              <a:t>, как вы теперь делаете, и таким образом скажет хулу против Духа Святого или против Божества (Которое здесь называет Духом Святым), – тот, как явно злонамеренный, сознательно оскорбляющий Бога и согрешающий </a:t>
            </a:r>
            <a:r>
              <a:rPr lang="ru-RU" sz="1500" b="1" i="1" dirty="0" err="1">
                <a:solidFill>
                  <a:schemeClr val="tx1"/>
                </a:solidFill>
              </a:rPr>
              <a:t>неизвинительно</a:t>
            </a:r>
            <a:r>
              <a:rPr lang="ru-RU" sz="1500" b="1" i="1" dirty="0">
                <a:solidFill>
                  <a:schemeClr val="tx1"/>
                </a:solidFill>
              </a:rPr>
              <a:t>, не получит </a:t>
            </a:r>
            <a:r>
              <a:rPr lang="ru-RU" sz="1500" b="1" i="1" dirty="0" smtClean="0">
                <a:solidFill>
                  <a:schemeClr val="tx1"/>
                </a:solidFill>
              </a:rPr>
              <a:t>прощения».</a:t>
            </a:r>
            <a:endParaRPr lang="ru-RU" sz="1500" b="1" i="1" dirty="0">
              <a:solidFill>
                <a:schemeClr val="tx1"/>
              </a:solidFill>
            </a:endParaRPr>
          </a:p>
        </p:txBody>
      </p:sp>
      <p:sp>
        <p:nvSpPr>
          <p:cNvPr id="10" name="Скругленный прямоугольник 9"/>
          <p:cNvSpPr/>
          <p:nvPr/>
        </p:nvSpPr>
        <p:spPr>
          <a:xfrm>
            <a:off x="179512" y="4869160"/>
            <a:ext cx="8784976" cy="144016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«Так </a:t>
            </a:r>
            <a:r>
              <a:rPr lang="ru-RU" sz="1500" b="1" i="1" dirty="0">
                <a:solidFill>
                  <a:schemeClr val="tx1"/>
                </a:solidFill>
              </a:rPr>
              <a:t>как иудеи не могли оклеветать чудеса, как злые дела, Христа же, Который совершил их, хулили, как подобного демонам, то Господь говорит: или и Меня признавайте хорошим деревом, и тогда чудеса Мои, которые суть плод, будут прекрасны, или если вы признаете Меня худым деревом, то и плод, или чудеса Мои, очевидно, будут худыми. Но чудеса, то есть плоды, вы называете добрыми; следовательно, и Я - доброе дерево. Ибо дерево узнается по плодам, подобно этому и Я-по Моим </a:t>
            </a:r>
            <a:r>
              <a:rPr lang="ru-RU" sz="1500" b="1" i="1" dirty="0" smtClean="0">
                <a:solidFill>
                  <a:schemeClr val="tx1"/>
                </a:solidFill>
              </a:rPr>
              <a:t>чудесам».</a:t>
            </a:r>
            <a:endParaRPr lang="ru-RU" sz="1500" b="1" i="1" dirty="0">
              <a:solidFill>
                <a:schemeClr val="tx1"/>
              </a:solidFill>
            </a:endParaRPr>
          </a:p>
        </p:txBody>
      </p:sp>
      <p:sp>
        <p:nvSpPr>
          <p:cNvPr id="11" name="Скругленный прямоугольник 10"/>
          <p:cNvSpPr/>
          <p:nvPr/>
        </p:nvSpPr>
        <p:spPr>
          <a:xfrm>
            <a:off x="179512" y="3573016"/>
            <a:ext cx="8784976" cy="151216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i="1" dirty="0" err="1" smtClean="0">
                <a:solidFill>
                  <a:schemeClr val="tx1"/>
                </a:solidFill>
              </a:rPr>
              <a:t>Свт</a:t>
            </a:r>
            <a:r>
              <a:rPr lang="ru-RU" sz="1500" b="1" i="1" dirty="0" smtClean="0">
                <a:solidFill>
                  <a:schemeClr val="tx1"/>
                </a:solidFill>
              </a:rPr>
              <a:t>. Иоанн: «вы</a:t>
            </a:r>
            <a:r>
              <a:rPr lang="ru-RU" sz="1500" b="1" i="1" dirty="0">
                <a:solidFill>
                  <a:schemeClr val="tx1"/>
                </a:solidFill>
              </a:rPr>
              <a:t>, говорит Спаситель, будучи худыми деревами, не можете приносить и доброго </a:t>
            </a:r>
            <a:r>
              <a:rPr lang="ru-RU" sz="1500" b="1" i="1" dirty="0" smtClean="0">
                <a:solidFill>
                  <a:schemeClr val="tx1"/>
                </a:solidFill>
              </a:rPr>
              <a:t>плода. </a:t>
            </a:r>
            <a:r>
              <a:rPr lang="ru-RU" sz="1500" b="1" i="1" dirty="0">
                <a:solidFill>
                  <a:schemeClr val="tx1"/>
                </a:solidFill>
              </a:rPr>
              <a:t>Потому Я и не удивляюсь, что вы произносите такие слова. А порождениями ехидн назвал их потому, что они хвастались своими предками. Итак, чтобы показать, что нет им от того никакой пользы, Он отсекает их от сродства с Авраамом и дает им других предков, имеющих такой же нрав, как и они, и таким образом лишает их того благородства, которым они </a:t>
            </a:r>
            <a:r>
              <a:rPr lang="ru-RU" sz="1500" b="1" i="1" dirty="0" smtClean="0">
                <a:solidFill>
                  <a:schemeClr val="tx1"/>
                </a:solidFill>
              </a:rPr>
              <a:t>гордились».</a:t>
            </a:r>
            <a:endParaRPr lang="ru-RU" sz="1500" b="1" i="1" dirty="0">
              <a:solidFill>
                <a:schemeClr val="tx1"/>
              </a:solidFill>
            </a:endParaRPr>
          </a:p>
        </p:txBody>
      </p:sp>
      <p:sp>
        <p:nvSpPr>
          <p:cNvPr id="12" name="Скругленный прямоугольник 11"/>
          <p:cNvSpPr/>
          <p:nvPr/>
        </p:nvSpPr>
        <p:spPr>
          <a:xfrm>
            <a:off x="179512" y="5409220"/>
            <a:ext cx="8784976" cy="104411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36000" rIns="36000"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«Когда </a:t>
            </a:r>
            <a:r>
              <a:rPr lang="ru-RU" sz="1500" b="1" i="1" dirty="0">
                <a:solidFill>
                  <a:schemeClr val="tx1"/>
                </a:solidFill>
              </a:rPr>
              <a:t>видишь, что кто-либо срамословит, то знай, что в сердце своем он имеет не то, что говорит, но много более того. Ибо то, что выходит наружу, это выходит только от избытка, и тот, кто скрывает внутри себя сокровище, открывает только некоторую часть его. Подобно этому и тот, кто говорит доброе, гораздо больше носит в своем </a:t>
            </a:r>
            <a:r>
              <a:rPr lang="ru-RU" sz="1500" b="1" i="1" dirty="0" smtClean="0">
                <a:solidFill>
                  <a:schemeClr val="tx1"/>
                </a:solidFill>
              </a:rPr>
              <a:t>сердце».</a:t>
            </a:r>
            <a:endParaRPr lang="ru-RU" sz="1500" b="1" i="1" dirty="0">
              <a:solidFill>
                <a:schemeClr val="tx1"/>
              </a:solidFill>
            </a:endParaRPr>
          </a:p>
        </p:txBody>
      </p:sp>
      <p:sp>
        <p:nvSpPr>
          <p:cNvPr id="13" name="Скругленный прямоугольник 12"/>
          <p:cNvSpPr/>
          <p:nvPr/>
        </p:nvSpPr>
        <p:spPr>
          <a:xfrm>
            <a:off x="179512" y="4797152"/>
            <a:ext cx="8784976" cy="792088"/>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a:t>
            </a:r>
            <a:r>
              <a:rPr lang="ru-RU" sz="1500" b="1" i="1" dirty="0" smtClean="0">
                <a:solidFill>
                  <a:schemeClr val="tx1"/>
                </a:solidFill>
              </a:rPr>
              <a:t>: «Праздное </a:t>
            </a:r>
            <a:r>
              <a:rPr lang="ru-RU" sz="1500" b="1" i="1" dirty="0">
                <a:solidFill>
                  <a:schemeClr val="tx1"/>
                </a:solidFill>
              </a:rPr>
              <a:t>слово есть слово несообразное с делом, ложное, дышащее клеветою, а также, по изъяснению некоторых, и пустое слово, например: возбуждающее неприличный смех, срамное, бесстыдное, </a:t>
            </a:r>
            <a:r>
              <a:rPr lang="ru-RU" sz="1500" b="1" i="1" dirty="0" smtClean="0">
                <a:solidFill>
                  <a:schemeClr val="tx1"/>
                </a:solidFill>
              </a:rPr>
              <a:t>неблагопристойное».</a:t>
            </a:r>
            <a:endParaRPr lang="ru-RU" sz="1500" b="1" i="1" dirty="0">
              <a:solidFill>
                <a:schemeClr val="tx1"/>
              </a:solidFill>
            </a:endParaRPr>
          </a:p>
        </p:txBody>
      </p:sp>
      <p:sp>
        <p:nvSpPr>
          <p:cNvPr id="14" name="Скругленный прямоугольник 13"/>
          <p:cNvSpPr/>
          <p:nvPr/>
        </p:nvSpPr>
        <p:spPr>
          <a:xfrm>
            <a:off x="179512" y="5733256"/>
            <a:ext cx="8784976" cy="936104"/>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a:solidFill>
                  <a:schemeClr val="tx1"/>
                </a:solidFill>
              </a:rPr>
              <a:t>Иероним: </a:t>
            </a:r>
            <a:r>
              <a:rPr lang="ru-RU" sz="1500" b="1" i="1" dirty="0">
                <a:solidFill>
                  <a:schemeClr val="tx1"/>
                </a:solidFill>
              </a:rPr>
              <a:t>«праздное слово это есть слово, произносимое не на пользу говорящего и слушающего, когда мы, оставив важное, говорим о пустом и рассказываем древние басни. Но тот, кто занимается шутовством и возбуждает других к хохоту, и произносит что-нибудь постыдное, тот повинен в произнесении уже не праздного, но преступного слова».</a:t>
            </a:r>
          </a:p>
        </p:txBody>
      </p:sp>
      <p:sp>
        <p:nvSpPr>
          <p:cNvPr id="15" name="Скругленный прямоугольник 14"/>
          <p:cNvSpPr/>
          <p:nvPr/>
        </p:nvSpPr>
        <p:spPr>
          <a:xfrm>
            <a:off x="179512" y="908720"/>
            <a:ext cx="6264696" cy="2952328"/>
          </a:xfrm>
          <a:prstGeom prst="roundRect">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«Поистине</a:t>
            </a:r>
            <a:r>
              <a:rPr lang="ru-RU" sz="1500" b="1" i="1" dirty="0">
                <a:solidFill>
                  <a:schemeClr val="tx1"/>
                </a:solidFill>
              </a:rPr>
              <a:t>, такое помышление явилось у вас от того, что вы ныне в большем общении с бесами. Нечистый дух жил в вас и прежде, когда вы служили идолам и убивали пророков. Потом, по-видимому, он вышел из вас. А ныне опять возвратился «в дом свой», то есть в ваши души, с »семью» духами, то есть многими (ибо число »семь» в Писании часто употребляется в значении »много»), и сделал для вас последнее хуже первого. Ибо тогда, когда вы служили идолам, вы убивали пророков, но еще не наносили явного оскорбления Сыну Божию, ради вас явившемуся во плоти. А ныне какая надежда на спасение, когда вы остаетесь при той же неблагодарности и дерзости и после того, как Сын воплотился и ради вас совершает чудеса?».</a:t>
            </a:r>
          </a:p>
        </p:txBody>
      </p:sp>
      <p:sp>
        <p:nvSpPr>
          <p:cNvPr id="16" name="Скругленный прямоугольник 15"/>
          <p:cNvSpPr/>
          <p:nvPr/>
        </p:nvSpPr>
        <p:spPr>
          <a:xfrm>
            <a:off x="179512" y="2276872"/>
            <a:ext cx="6264696" cy="1368152"/>
          </a:xfrm>
          <a:prstGeom prst="roundRect">
            <a:avLst/>
          </a:prstGeom>
          <a:solidFill>
            <a:schemeClr val="tx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a:solidFill>
                  <a:schemeClr val="tx1"/>
                </a:solidFill>
              </a:rPr>
              <a:t>Лопухин: </a:t>
            </a:r>
            <a:r>
              <a:rPr lang="ru-RU" sz="1500" b="1" i="1" dirty="0">
                <a:solidFill>
                  <a:schemeClr val="tx1"/>
                </a:solidFill>
              </a:rPr>
              <a:t>«евангелист Лука хотел объяснить, что, собственно, представляют собой те обычные изгнания бесов, которые совершались и учениками фарисеев. Эти </a:t>
            </a:r>
            <a:r>
              <a:rPr lang="ru-RU" sz="1500" b="1" i="1" dirty="0" err="1">
                <a:solidFill>
                  <a:schemeClr val="tx1"/>
                </a:solidFill>
              </a:rPr>
              <a:t>экзорцисты</a:t>
            </a:r>
            <a:r>
              <a:rPr lang="ru-RU" sz="1500" b="1" i="1" dirty="0">
                <a:solidFill>
                  <a:schemeClr val="tx1"/>
                </a:solidFill>
              </a:rPr>
              <a:t> исцеляли человека не навсегда, а только на время и господства сатаны над людьми уничтожить были не в </a:t>
            </a:r>
            <a:r>
              <a:rPr lang="ru-RU" sz="1500" b="1" i="1" dirty="0" smtClean="0">
                <a:solidFill>
                  <a:schemeClr val="tx1"/>
                </a:solidFill>
              </a:rPr>
              <a:t>силах».</a:t>
            </a:r>
            <a:endParaRPr lang="ru-RU" sz="1500" b="1" i="1" dirty="0">
              <a:solidFill>
                <a:schemeClr val="tx1"/>
              </a:solidFill>
            </a:endParaRPr>
          </a:p>
        </p:txBody>
      </p:sp>
    </p:spTree>
    <p:extLst>
      <p:ext uri="{BB962C8B-B14F-4D97-AF65-F5344CB8AC3E}">
        <p14:creationId xmlns:p14="http://schemas.microsoft.com/office/powerpoint/2010/main" val="331322274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3"/>
                                        </p:tgtEl>
                                      </p:cBhvr>
                                    </p:animEffect>
                                    <p:set>
                                      <p:cBhvr>
                                        <p:cTn id="20" dur="1" fill="hold">
                                          <p:stCondLst>
                                            <p:cond delay="499"/>
                                          </p:stCondLst>
                                        </p:cTn>
                                        <p:tgtEl>
                                          <p:spTgt spid="3"/>
                                        </p:tgtEl>
                                        <p:attrNameLst>
                                          <p:attrName>style.visibility</p:attrName>
                                        </p:attrNameLst>
                                      </p:cBhvr>
                                      <p:to>
                                        <p:strVal val="hidden"/>
                                      </p:to>
                                    </p:se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00"/>
                                        <p:tgtEl>
                                          <p:spTgt spid="6"/>
                                        </p:tgtEl>
                                      </p:cBhvr>
                                    </p:animEffect>
                                  </p:childTnLst>
                                </p:cTn>
                              </p:par>
                            </p:childTnLst>
                          </p:cTn>
                        </p:par>
                        <p:par>
                          <p:cTn id="25" fill="hold">
                            <p:stCondLst>
                              <p:cond delay="1000"/>
                            </p:stCondLst>
                            <p:childTnLst>
                              <p:par>
                                <p:cTn id="26" presetID="22" presetClass="entr" presetSubtype="4" fill="hold" grpId="0" nodeType="afterEffect">
                                  <p:stCondLst>
                                    <p:cond delay="75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1" nodeType="clickEffect">
                                  <p:stCondLst>
                                    <p:cond delay="0"/>
                                  </p:stCondLst>
                                  <p:childTnLst>
                                    <p:animEffect transition="out" filter="fade">
                                      <p:cBhvr>
                                        <p:cTn id="32" dur="500"/>
                                        <p:tgtEl>
                                          <p:spTgt spid="6"/>
                                        </p:tgtEl>
                                      </p:cBhvr>
                                    </p:animEffect>
                                    <p:set>
                                      <p:cBhvr>
                                        <p:cTn id="33" dur="1" fill="hold">
                                          <p:stCondLst>
                                            <p:cond delay="499"/>
                                          </p:stCondLst>
                                        </p:cTn>
                                        <p:tgtEl>
                                          <p:spTgt spid="6"/>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childTnLst>
                          </p:cTn>
                        </p:par>
                        <p:par>
                          <p:cTn id="37" fill="hold">
                            <p:stCondLst>
                              <p:cond delay="500"/>
                            </p:stCondLst>
                            <p:childTnLst>
                              <p:par>
                                <p:cTn id="38" presetID="22" presetClass="entr" presetSubtype="4"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childTnLst>
                          </p:cTn>
                        </p:par>
                        <p:par>
                          <p:cTn id="46" fill="hold">
                            <p:stCondLst>
                              <p:cond delay="500"/>
                            </p:stCondLst>
                            <p:childTnLst>
                              <p:par>
                                <p:cTn id="47" presetID="22" presetClass="entr" presetSubtype="4"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wipe(down)">
                                      <p:cBhvr>
                                        <p:cTn id="49" dur="500"/>
                                        <p:tgtEl>
                                          <p:spTgt spid="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down)">
                                      <p:cBhvr>
                                        <p:cTn id="54" dur="500"/>
                                        <p:tgtEl>
                                          <p:spTgt spid="10"/>
                                        </p:tgtEl>
                                      </p:cBhvr>
                                    </p:animEffect>
                                  </p:childTnLst>
                                </p:cTn>
                              </p:par>
                              <p:par>
                                <p:cTn id="55" presetID="10" presetClass="exit" presetSubtype="0" fill="hold" grpId="1" nodeType="withEffect">
                                  <p:stCondLst>
                                    <p:cond delay="0"/>
                                  </p:stCondLst>
                                  <p:childTnLst>
                                    <p:animEffect transition="out" filter="fade">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childTnLst>
                          </p:cTn>
                        </p:par>
                        <p:par>
                          <p:cTn id="63" fill="hold">
                            <p:stCondLst>
                              <p:cond delay="500"/>
                            </p:stCondLst>
                            <p:childTnLst>
                              <p:par>
                                <p:cTn id="64" presetID="22" presetClass="entr" presetSubtype="4"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down)">
                                      <p:cBhvr>
                                        <p:cTn id="66" dur="500"/>
                                        <p:tgtEl>
                                          <p:spTgt spid="11"/>
                                        </p:tgtEl>
                                      </p:cBhvr>
                                    </p:animEffect>
                                  </p:childTnLst>
                                </p:cTn>
                              </p:par>
                            </p:childTnLst>
                          </p:cTn>
                        </p:par>
                        <p:par>
                          <p:cTn id="67" fill="hold">
                            <p:stCondLst>
                              <p:cond delay="1000"/>
                            </p:stCondLst>
                            <p:childTnLst>
                              <p:par>
                                <p:cTn id="68" presetID="22" presetClass="entr" presetSubtype="4" fill="hold" grpId="0" nodeType="afterEffect">
                                  <p:stCondLst>
                                    <p:cond delay="1000"/>
                                  </p:stCondLst>
                                  <p:childTnLst>
                                    <p:set>
                                      <p:cBhvr>
                                        <p:cTn id="69" dur="1" fill="hold">
                                          <p:stCondLst>
                                            <p:cond delay="0"/>
                                          </p:stCondLst>
                                        </p:cTn>
                                        <p:tgtEl>
                                          <p:spTgt spid="12"/>
                                        </p:tgtEl>
                                        <p:attrNameLst>
                                          <p:attrName>style.visibility</p:attrName>
                                        </p:attrNameLst>
                                      </p:cBhvr>
                                      <p:to>
                                        <p:strVal val="visible"/>
                                      </p:to>
                                    </p:set>
                                    <p:animEffect transition="in" filter="wipe(down)">
                                      <p:cBhvr>
                                        <p:cTn id="70" dur="500"/>
                                        <p:tgtEl>
                                          <p:spTgt spid="12"/>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1" nodeType="clickEffect">
                                  <p:stCondLst>
                                    <p:cond delay="0"/>
                                  </p:stCondLst>
                                  <p:childTnLst>
                                    <p:animEffect transition="out" filter="fade">
                                      <p:cBhvr>
                                        <p:cTn id="74" dur="500"/>
                                        <p:tgtEl>
                                          <p:spTgt spid="11"/>
                                        </p:tgtEl>
                                      </p:cBhvr>
                                    </p:animEffect>
                                    <p:set>
                                      <p:cBhvr>
                                        <p:cTn id="75" dur="1" fill="hold">
                                          <p:stCondLst>
                                            <p:cond delay="499"/>
                                          </p:stCondLst>
                                        </p:cTn>
                                        <p:tgtEl>
                                          <p:spTgt spid="11"/>
                                        </p:tgtEl>
                                        <p:attrNameLst>
                                          <p:attrName>style.visibility</p:attrName>
                                        </p:attrNameLst>
                                      </p:cBhvr>
                                      <p:to>
                                        <p:strVal val="hidden"/>
                                      </p:to>
                                    </p:set>
                                  </p:childTnLst>
                                </p:cTn>
                              </p:par>
                              <p:par>
                                <p:cTn id="76" presetID="10" presetClass="exit" presetSubtype="0" fill="hold" grpId="1" nodeType="withEffect">
                                  <p:stCondLst>
                                    <p:cond delay="0"/>
                                  </p:stCondLst>
                                  <p:childTnLst>
                                    <p:animEffect transition="out" filter="fade">
                                      <p:cBhvr>
                                        <p:cTn id="77" dur="500"/>
                                        <p:tgtEl>
                                          <p:spTgt spid="12"/>
                                        </p:tgtEl>
                                      </p:cBhvr>
                                    </p:animEffect>
                                    <p:set>
                                      <p:cBhvr>
                                        <p:cTn id="78" dur="1" fill="hold">
                                          <p:stCondLst>
                                            <p:cond delay="499"/>
                                          </p:stCondLst>
                                        </p:cTn>
                                        <p:tgtEl>
                                          <p:spTgt spid="12"/>
                                        </p:tgtEl>
                                        <p:attrNameLst>
                                          <p:attrName>style.visibility</p:attrName>
                                        </p:attrNameLst>
                                      </p:cBhvr>
                                      <p:to>
                                        <p:strVal val="hidden"/>
                                      </p:to>
                                    </p:set>
                                  </p:childTnLst>
                                </p:cTn>
                              </p:par>
                            </p:childTnLst>
                          </p:cTn>
                        </p:par>
                        <p:par>
                          <p:cTn id="79" fill="hold">
                            <p:stCondLst>
                              <p:cond delay="500"/>
                            </p:stCondLst>
                            <p:childTnLst>
                              <p:par>
                                <p:cTn id="80" presetID="22" presetClass="entr" presetSubtype="4" fill="hold" grpId="0" nodeType="after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down)">
                                      <p:cBhvr>
                                        <p:cTn id="82" dur="500"/>
                                        <p:tgtEl>
                                          <p:spTgt spid="13"/>
                                        </p:tgtEl>
                                      </p:cBhvr>
                                    </p:animEffect>
                                  </p:childTnLst>
                                </p:cTn>
                              </p:par>
                            </p:childTnLst>
                          </p:cTn>
                        </p:par>
                        <p:par>
                          <p:cTn id="83" fill="hold">
                            <p:stCondLst>
                              <p:cond delay="1000"/>
                            </p:stCondLst>
                            <p:childTnLst>
                              <p:par>
                                <p:cTn id="84" presetID="22" presetClass="entr" presetSubtype="4" fill="hold" grpId="0" nodeType="afterEffect">
                                  <p:stCondLst>
                                    <p:cond delay="1000"/>
                                  </p:stCondLst>
                                  <p:childTnLst>
                                    <p:set>
                                      <p:cBhvr>
                                        <p:cTn id="85" dur="1" fill="hold">
                                          <p:stCondLst>
                                            <p:cond delay="0"/>
                                          </p:stCondLst>
                                        </p:cTn>
                                        <p:tgtEl>
                                          <p:spTgt spid="14"/>
                                        </p:tgtEl>
                                        <p:attrNameLst>
                                          <p:attrName>style.visibility</p:attrName>
                                        </p:attrNameLst>
                                      </p:cBhvr>
                                      <p:to>
                                        <p:strVal val="visible"/>
                                      </p:to>
                                    </p:set>
                                    <p:animEffect transition="in" filter="wipe(down)">
                                      <p:cBhvr>
                                        <p:cTn id="86" dur="500"/>
                                        <p:tgtEl>
                                          <p:spTgt spid="14"/>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xit" presetSubtype="0" fill="hold" grpId="1" nodeType="clickEffect">
                                  <p:stCondLst>
                                    <p:cond delay="0"/>
                                  </p:stCondLst>
                                  <p:childTnLst>
                                    <p:animEffect transition="out" filter="fade">
                                      <p:cBhvr>
                                        <p:cTn id="90" dur="500"/>
                                        <p:tgtEl>
                                          <p:spTgt spid="13"/>
                                        </p:tgtEl>
                                      </p:cBhvr>
                                    </p:animEffect>
                                    <p:set>
                                      <p:cBhvr>
                                        <p:cTn id="91" dur="1" fill="hold">
                                          <p:stCondLst>
                                            <p:cond delay="499"/>
                                          </p:stCondLst>
                                        </p:cTn>
                                        <p:tgtEl>
                                          <p:spTgt spid="13"/>
                                        </p:tgtEl>
                                        <p:attrNameLst>
                                          <p:attrName>style.visibility</p:attrName>
                                        </p:attrNameLst>
                                      </p:cBhvr>
                                      <p:to>
                                        <p:strVal val="hidden"/>
                                      </p:to>
                                    </p:set>
                                  </p:childTnLst>
                                </p:cTn>
                              </p:par>
                              <p:par>
                                <p:cTn id="92" presetID="10" presetClass="exit" presetSubtype="0" fill="hold" grpId="1" nodeType="withEffect">
                                  <p:stCondLst>
                                    <p:cond delay="0"/>
                                  </p:stCondLst>
                                  <p:childTnLst>
                                    <p:animEffect transition="out" filter="fade">
                                      <p:cBhvr>
                                        <p:cTn id="93" dur="500"/>
                                        <p:tgtEl>
                                          <p:spTgt spid="14"/>
                                        </p:tgtEl>
                                      </p:cBhvr>
                                    </p:animEffect>
                                    <p:set>
                                      <p:cBhvr>
                                        <p:cTn id="94" dur="1" fill="hold">
                                          <p:stCondLst>
                                            <p:cond delay="499"/>
                                          </p:stCondLst>
                                        </p:cTn>
                                        <p:tgtEl>
                                          <p:spTgt spid="14"/>
                                        </p:tgtEl>
                                        <p:attrNameLst>
                                          <p:attrName>style.visibility</p:attrName>
                                        </p:attrNameLst>
                                      </p:cBhvr>
                                      <p:to>
                                        <p:strVal val="hidden"/>
                                      </p:to>
                                    </p:set>
                                  </p:childTnLst>
                                </p:cTn>
                              </p:par>
                            </p:childTnLst>
                          </p:cTn>
                        </p:par>
                        <p:par>
                          <p:cTn id="95" fill="hold">
                            <p:stCondLst>
                              <p:cond delay="500"/>
                            </p:stCondLst>
                            <p:childTnLst>
                              <p:par>
                                <p:cTn id="96" presetID="22" presetClass="entr" presetSubtype="4"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wipe(down)">
                                      <p:cBhvr>
                                        <p:cTn id="98" dur="500"/>
                                        <p:tgtEl>
                                          <p:spTgt spid="15"/>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xit" presetSubtype="0" fill="hold" grpId="1" nodeType="clickEffect">
                                  <p:stCondLst>
                                    <p:cond delay="0"/>
                                  </p:stCondLst>
                                  <p:childTnLst>
                                    <p:animEffect transition="out" filter="fade">
                                      <p:cBhvr>
                                        <p:cTn id="102" dur="500"/>
                                        <p:tgtEl>
                                          <p:spTgt spid="15"/>
                                        </p:tgtEl>
                                      </p:cBhvr>
                                    </p:animEffect>
                                    <p:set>
                                      <p:cBhvr>
                                        <p:cTn id="103" dur="1" fill="hold">
                                          <p:stCondLst>
                                            <p:cond delay="499"/>
                                          </p:stCondLst>
                                        </p:cTn>
                                        <p:tgtEl>
                                          <p:spTgt spid="15"/>
                                        </p:tgtEl>
                                        <p:attrNameLst>
                                          <p:attrName>style.visibility</p:attrName>
                                        </p:attrNameLst>
                                      </p:cBhvr>
                                      <p:to>
                                        <p:strVal val="hidden"/>
                                      </p:to>
                                    </p:set>
                                  </p:childTnLst>
                                </p:cTn>
                              </p:par>
                            </p:childTnLst>
                          </p:cTn>
                        </p:par>
                        <p:par>
                          <p:cTn id="104" fill="hold">
                            <p:stCondLst>
                              <p:cond delay="500"/>
                            </p:stCondLst>
                            <p:childTnLst>
                              <p:par>
                                <p:cTn id="105" presetID="22" presetClass="entr" presetSubtype="4"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down)">
                                      <p:cBhvr>
                                        <p:cTn id="107" dur="500"/>
                                        <p:tgtEl>
                                          <p:spTgt spid="1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16"/>
                                        </p:tgtEl>
                                      </p:cBhvr>
                                    </p:animEffect>
                                    <p:set>
                                      <p:cBhvr>
                                        <p:cTn id="112"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3"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dkDnDiag">
          <a:fgClr>
            <a:schemeClr val="accent4"/>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520253113"/>
              </p:ext>
            </p:extLst>
          </p:nvPr>
        </p:nvGraphicFramePr>
        <p:xfrm>
          <a:off x="179511" y="620688"/>
          <a:ext cx="8784978" cy="5658032"/>
        </p:xfrm>
        <a:graphic>
          <a:graphicData uri="http://schemas.openxmlformats.org/drawingml/2006/table">
            <a:tbl>
              <a:tblPr firstRow="1" bandRow="1">
                <a:tableStyleId>{00A15C55-8517-42AA-B614-E9B94910E393}</a:tableStyleId>
              </a:tblPr>
              <a:tblGrid>
                <a:gridCol w="4248473"/>
                <a:gridCol w="2016224"/>
                <a:gridCol w="2520281"/>
              </a:tblGrid>
              <a:tr h="288032">
                <a:tc>
                  <a:txBody>
                    <a:bodyPr/>
                    <a:lstStyle/>
                    <a:p>
                      <a:pPr algn="ctr"/>
                      <a:r>
                        <a:rPr lang="ru-RU" sz="1600" b="1" dirty="0" smtClean="0">
                          <a:solidFill>
                            <a:schemeClr val="tx1"/>
                          </a:solidFill>
                        </a:rPr>
                        <a:t>Мф. 12, 38-45</a:t>
                      </a:r>
                      <a:endParaRPr lang="ru-RU" sz="1600" b="1" dirty="0">
                        <a:solidFill>
                          <a:schemeClr val="tx1"/>
                        </a:solidFill>
                      </a:endParaRPr>
                    </a:p>
                  </a:txBody>
                  <a:tcPr marL="36000" marR="36000" marT="18000" marB="18000" anchor="ctr"/>
                </a:tc>
                <a:tc>
                  <a:txBody>
                    <a:bodyPr/>
                    <a:lstStyle/>
                    <a:p>
                      <a:pPr algn="ctr"/>
                      <a:r>
                        <a:rPr lang="ru-RU" sz="1600" b="1" dirty="0" err="1" smtClean="0">
                          <a:solidFill>
                            <a:schemeClr val="tx1"/>
                          </a:solidFill>
                        </a:rPr>
                        <a:t>Мк</a:t>
                      </a:r>
                      <a:r>
                        <a:rPr lang="ru-RU" sz="1600" b="1" dirty="0" smtClean="0">
                          <a:solidFill>
                            <a:schemeClr val="tx1"/>
                          </a:solidFill>
                        </a:rPr>
                        <a:t>. 8, 10-13</a:t>
                      </a:r>
                      <a:endParaRPr lang="ru-RU" sz="1600" b="1" dirty="0">
                        <a:solidFill>
                          <a:schemeClr val="tx1"/>
                        </a:solidFill>
                      </a:endParaRPr>
                    </a:p>
                  </a:txBody>
                  <a:tcPr marL="36000" marR="36000" marT="18000" marB="18000" anchor="ctr"/>
                </a:tc>
                <a:tc>
                  <a:txBody>
                    <a:bodyPr/>
                    <a:lstStyle/>
                    <a:p>
                      <a:pPr algn="ctr"/>
                      <a:r>
                        <a:rPr lang="ru-RU" sz="1600" b="1" dirty="0" err="1" smtClean="0">
                          <a:solidFill>
                            <a:schemeClr val="tx1"/>
                          </a:solidFill>
                        </a:rPr>
                        <a:t>Лк</a:t>
                      </a:r>
                      <a:r>
                        <a:rPr lang="ru-RU" sz="1600" b="1" dirty="0" smtClean="0">
                          <a:solidFill>
                            <a:schemeClr val="tx1"/>
                          </a:solidFill>
                        </a:rPr>
                        <a:t>. 11, 16. 29-32</a:t>
                      </a:r>
                      <a:endParaRPr lang="ru-RU" sz="1600" b="1" dirty="0">
                        <a:solidFill>
                          <a:schemeClr val="tx1"/>
                        </a:solidFill>
                      </a:endParaRPr>
                    </a:p>
                  </a:txBody>
                  <a:tcPr marL="36000" marR="36000" marT="18000" marB="18000" anchor="ctr"/>
                </a:tc>
              </a:tr>
              <a:tr h="370840">
                <a:tc>
                  <a:txBody>
                    <a:bodyPr/>
                    <a:lstStyle/>
                    <a:p>
                      <a:r>
                        <a:rPr lang="ru-RU" sz="1400" b="1" dirty="0" smtClean="0">
                          <a:solidFill>
                            <a:schemeClr val="tx1"/>
                          </a:solidFill>
                        </a:rPr>
                        <a:t>38. Тогда некоторые из книжников и фарисеев сказали: Учитель! хотелось бы нам видеть от Тебя знамение.</a:t>
                      </a:r>
                    </a:p>
                    <a:p>
                      <a:r>
                        <a:rPr lang="ru-RU" sz="1400" b="1" dirty="0" smtClean="0">
                          <a:solidFill>
                            <a:schemeClr val="tx1"/>
                          </a:solidFill>
                        </a:rPr>
                        <a:t>39. Но Он сказал им в ответ: род лукавый и прелюбодейный ищет знамения; и знамение не дастся ему, кроме знамения Ионы пророка;</a:t>
                      </a:r>
                    </a:p>
                    <a:p>
                      <a:r>
                        <a:rPr lang="ru-RU" sz="1400" b="1" dirty="0" smtClean="0">
                          <a:solidFill>
                            <a:schemeClr val="tx1"/>
                          </a:solidFill>
                        </a:rPr>
                        <a:t>40. ибо как Иона был во чреве кита три дня и три ночи, так и Сын Человеческий будет в сердце земли три дня и три ночи.</a:t>
                      </a:r>
                    </a:p>
                    <a:p>
                      <a:r>
                        <a:rPr lang="ru-RU" sz="1400" b="1" dirty="0" smtClean="0">
                          <a:solidFill>
                            <a:schemeClr val="tx1"/>
                          </a:solidFill>
                        </a:rPr>
                        <a:t>41. </a:t>
                      </a:r>
                      <a:r>
                        <a:rPr lang="ru-RU" sz="1400" b="1" dirty="0" err="1" smtClean="0">
                          <a:solidFill>
                            <a:schemeClr val="tx1"/>
                          </a:solidFill>
                        </a:rPr>
                        <a:t>Ниневитяне</a:t>
                      </a:r>
                      <a:r>
                        <a:rPr lang="ru-RU" sz="1400" b="1" dirty="0" smtClean="0">
                          <a:solidFill>
                            <a:schemeClr val="tx1"/>
                          </a:solidFill>
                        </a:rPr>
                        <a:t> восстанут на суд с родом сим и осудят его, ибо они покаялись от проповеди Иониной; и вот, здесь больше Ионы.</a:t>
                      </a:r>
                    </a:p>
                    <a:p>
                      <a:r>
                        <a:rPr lang="ru-RU" sz="1400" b="1" dirty="0" smtClean="0">
                          <a:solidFill>
                            <a:schemeClr val="tx1"/>
                          </a:solidFill>
                        </a:rPr>
                        <a:t>42. Царица южная восстанет на суд с родом сим и осудит его, ибо она приходила от пределов земли послушать мудрости Соломоновой; и вот, здесь больше Соломона.</a:t>
                      </a:r>
                    </a:p>
                    <a:p>
                      <a:r>
                        <a:rPr lang="ru-RU" sz="1400" b="1" dirty="0" smtClean="0">
                          <a:solidFill>
                            <a:schemeClr val="tx1"/>
                          </a:solidFill>
                        </a:rPr>
                        <a:t>43. Когда нечистый дух выйдет из человека, то ходит по безводным местам, ища покоя, и не находит;</a:t>
                      </a:r>
                    </a:p>
                    <a:p>
                      <a:r>
                        <a:rPr lang="ru-RU" sz="1400" b="1" dirty="0" smtClean="0">
                          <a:solidFill>
                            <a:schemeClr val="tx1"/>
                          </a:solidFill>
                        </a:rPr>
                        <a:t>44. тогда говорит: возвращусь в дом мой, откуда я вышел. И, придя, находит его незанятым, выметенным и убранным;</a:t>
                      </a:r>
                    </a:p>
                    <a:p>
                      <a:r>
                        <a:rPr lang="ru-RU" sz="1400" b="1" dirty="0" smtClean="0">
                          <a:solidFill>
                            <a:schemeClr val="tx1"/>
                          </a:solidFill>
                        </a:rPr>
                        <a:t>45. тогда идет и берет с собою семь других духов, злейших себя, и, войдя, живут там; и бывает для человека того последнее хуже первого. Так будет и с этим злым родом.</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10. И тотчас войдя в лодку с учениками Своими, прибыл в пределы </a:t>
                      </a:r>
                      <a:r>
                        <a:rPr lang="ru-RU" sz="1400" b="1" dirty="0" err="1" smtClean="0">
                          <a:solidFill>
                            <a:schemeClr val="tx1"/>
                          </a:solidFill>
                        </a:rPr>
                        <a:t>Далмануфские</a:t>
                      </a:r>
                      <a:r>
                        <a:rPr lang="ru-RU" sz="1400" b="1" dirty="0" smtClean="0">
                          <a:solidFill>
                            <a:schemeClr val="tx1"/>
                          </a:solidFill>
                        </a:rPr>
                        <a:t>.</a:t>
                      </a:r>
                    </a:p>
                    <a:p>
                      <a:r>
                        <a:rPr lang="ru-RU" sz="1400" b="1" dirty="0" smtClean="0">
                          <a:solidFill>
                            <a:schemeClr val="tx1"/>
                          </a:solidFill>
                        </a:rPr>
                        <a:t>11. Вышли фарисеи, начали с Ним спорить и требовали от Него знамения с неба, искушая Его.</a:t>
                      </a:r>
                    </a:p>
                    <a:p>
                      <a:r>
                        <a:rPr lang="ru-RU" sz="1400" b="1" dirty="0" smtClean="0">
                          <a:solidFill>
                            <a:schemeClr val="tx1"/>
                          </a:solidFill>
                        </a:rPr>
                        <a:t>12. И Он, глубоко вздохнув, сказал: для чего род сей требует знамения? Истинно говорю вам, не дастся роду сему знамение.</a:t>
                      </a:r>
                    </a:p>
                    <a:p>
                      <a:r>
                        <a:rPr lang="ru-RU" sz="1400" b="1" dirty="0" smtClean="0">
                          <a:solidFill>
                            <a:schemeClr val="tx1"/>
                          </a:solidFill>
                        </a:rPr>
                        <a:t>13. И, оставив их, опять вошел в лодку и отправился на ту сторону.</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16. А другие, искушая, требовали от Него знамения с неба.</a:t>
                      </a:r>
                    </a:p>
                    <a:p>
                      <a:r>
                        <a:rPr lang="ru-RU" sz="1400" b="1" dirty="0" smtClean="0">
                          <a:solidFill>
                            <a:schemeClr val="tx1"/>
                          </a:solidFill>
                        </a:rPr>
                        <a:t>29. Когда же народ стал сходиться во множестве, Он начал говорить: род сей лукав, он ищет знамения, и знамение не дастся ему, кроме знамения Ионы пророка;</a:t>
                      </a:r>
                    </a:p>
                    <a:p>
                      <a:r>
                        <a:rPr lang="ru-RU" sz="1400" b="1" dirty="0" smtClean="0">
                          <a:solidFill>
                            <a:schemeClr val="tx1"/>
                          </a:solidFill>
                        </a:rPr>
                        <a:t>30. ибо как Иона был знамением для </a:t>
                      </a:r>
                      <a:r>
                        <a:rPr lang="ru-RU" sz="1400" b="1" dirty="0" err="1" smtClean="0">
                          <a:solidFill>
                            <a:schemeClr val="tx1"/>
                          </a:solidFill>
                        </a:rPr>
                        <a:t>Ниневитян</a:t>
                      </a:r>
                      <a:r>
                        <a:rPr lang="ru-RU" sz="1400" b="1" dirty="0" smtClean="0">
                          <a:solidFill>
                            <a:schemeClr val="tx1"/>
                          </a:solidFill>
                        </a:rPr>
                        <a:t>, так будет и Сын Человеческий для рода сего.</a:t>
                      </a:r>
                    </a:p>
                    <a:p>
                      <a:r>
                        <a:rPr lang="ru-RU" sz="1400" b="1" dirty="0" smtClean="0">
                          <a:solidFill>
                            <a:schemeClr val="tx1"/>
                          </a:solidFill>
                        </a:rPr>
                        <a:t>31. Царица южная восстанет на суд с людьми рода сего и осудит их, ибо она приходила от пределов земли послушать мудрости Соломоновой; и вот, здесь больше Соломона.</a:t>
                      </a:r>
                    </a:p>
                    <a:p>
                      <a:r>
                        <a:rPr lang="ru-RU" sz="1400" b="1" dirty="0" smtClean="0">
                          <a:solidFill>
                            <a:schemeClr val="tx1"/>
                          </a:solidFill>
                        </a:rPr>
                        <a:t>32. </a:t>
                      </a:r>
                      <a:r>
                        <a:rPr lang="ru-RU" sz="1400" b="1" dirty="0" err="1" smtClean="0">
                          <a:solidFill>
                            <a:schemeClr val="tx1"/>
                          </a:solidFill>
                        </a:rPr>
                        <a:t>Ниневитяне</a:t>
                      </a:r>
                      <a:r>
                        <a:rPr lang="ru-RU" sz="1400" b="1" dirty="0" smtClean="0">
                          <a:solidFill>
                            <a:schemeClr val="tx1"/>
                          </a:solidFill>
                        </a:rPr>
                        <a:t> восстанут на суд с родом сим и осудят его, ибо они покаялись от проповеди Иониной, и вот, здесь больше Ионы.</a:t>
                      </a:r>
                    </a:p>
                    <a:p>
                      <a:endParaRPr lang="ru-RU" sz="1400" b="1" dirty="0">
                        <a:solidFill>
                          <a:schemeClr val="tx1"/>
                        </a:solidFill>
                      </a:endParaRPr>
                    </a:p>
                  </a:txBody>
                  <a:tcPr marL="36000" marR="36000" marT="18000" marB="18000"/>
                </a:tc>
              </a:tr>
            </a:tbl>
          </a:graphicData>
        </a:graphic>
      </p:graphicFrame>
      <p:sp>
        <p:nvSpPr>
          <p:cNvPr id="4" name="Скругленный прямоугольник 3"/>
          <p:cNvSpPr/>
          <p:nvPr/>
        </p:nvSpPr>
        <p:spPr>
          <a:xfrm>
            <a:off x="2699792" y="116632"/>
            <a:ext cx="3672408" cy="36004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2200" b="1" dirty="0">
                <a:solidFill>
                  <a:schemeClr val="tx1"/>
                </a:solidFill>
              </a:rPr>
              <a:t>О требовании з</a:t>
            </a:r>
            <a:r>
              <a:rPr lang="ru-RU" sz="2200" b="1" dirty="0" smtClean="0">
                <a:solidFill>
                  <a:schemeClr val="tx1"/>
                </a:solidFill>
              </a:rPr>
              <a:t>намения</a:t>
            </a:r>
            <a:endParaRPr lang="ru-RU" sz="2200" b="1" dirty="0">
              <a:solidFill>
                <a:schemeClr val="tx1"/>
              </a:solidFill>
            </a:endParaRPr>
          </a:p>
        </p:txBody>
      </p:sp>
      <p:sp>
        <p:nvSpPr>
          <p:cNvPr id="2" name="Скругленный прямоугольник 1"/>
          <p:cNvSpPr/>
          <p:nvPr/>
        </p:nvSpPr>
        <p:spPr>
          <a:xfrm>
            <a:off x="179512" y="5517232"/>
            <a:ext cx="8784976" cy="1224136"/>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500" b="1" dirty="0" err="1" smtClean="0">
                <a:solidFill>
                  <a:schemeClr val="tx1"/>
                </a:solidFill>
              </a:rPr>
              <a:t>Зигабен</a:t>
            </a:r>
            <a:r>
              <a:rPr lang="ru-RU" sz="1500" b="1" i="1" dirty="0" smtClean="0">
                <a:solidFill>
                  <a:schemeClr val="tx1"/>
                </a:solidFill>
              </a:rPr>
              <a:t>: «Кого </a:t>
            </a:r>
            <a:r>
              <a:rPr lang="ru-RU" sz="1500" b="1" i="1" dirty="0">
                <a:solidFill>
                  <a:schemeClr val="tx1"/>
                </a:solidFill>
              </a:rPr>
              <a:t>по безрассудной дерзости недавно называли имеющим беса, теперь льстиво называют Учителем, и после стольких чудес желают видеть знамение, конечно, не с целью уверовать, а поставить в затруднение </a:t>
            </a:r>
            <a:r>
              <a:rPr lang="ru-RU" sz="1500" b="1" i="1" dirty="0" smtClean="0">
                <a:solidFill>
                  <a:schemeClr val="tx1"/>
                </a:solidFill>
              </a:rPr>
              <a:t>Господа. </a:t>
            </a:r>
            <a:r>
              <a:rPr lang="ru-RU" sz="1500" b="1" i="1" dirty="0">
                <a:solidFill>
                  <a:schemeClr val="tx1"/>
                </a:solidFill>
              </a:rPr>
              <a:t>Лука </a:t>
            </a:r>
            <a:r>
              <a:rPr lang="ru-RU" sz="1500" b="1" i="1" dirty="0" smtClean="0">
                <a:solidFill>
                  <a:schemeClr val="tx1"/>
                </a:solidFill>
              </a:rPr>
              <a:t>(11, 16) </a:t>
            </a:r>
            <a:r>
              <a:rPr lang="ru-RU" sz="1500" b="1" i="1" dirty="0">
                <a:solidFill>
                  <a:schemeClr val="tx1"/>
                </a:solidFill>
              </a:rPr>
              <a:t>говорит: </a:t>
            </a:r>
            <a:r>
              <a:rPr lang="ru-RU" sz="1500" b="1" i="1" dirty="0" err="1">
                <a:solidFill>
                  <a:schemeClr val="tx1"/>
                </a:solidFill>
              </a:rPr>
              <a:t>друзии</a:t>
            </a:r>
            <a:r>
              <a:rPr lang="ru-RU" sz="1500" b="1" i="1" dirty="0">
                <a:solidFill>
                  <a:schemeClr val="tx1"/>
                </a:solidFill>
              </a:rPr>
              <a:t> же </a:t>
            </a:r>
            <a:r>
              <a:rPr lang="ru-RU" sz="1500" b="1" i="1" dirty="0" err="1">
                <a:solidFill>
                  <a:schemeClr val="tx1"/>
                </a:solidFill>
              </a:rPr>
              <a:t>искушающе</a:t>
            </a:r>
            <a:r>
              <a:rPr lang="ru-RU" sz="1500" b="1" i="1" dirty="0">
                <a:solidFill>
                  <a:schemeClr val="tx1"/>
                </a:solidFill>
              </a:rPr>
              <a:t>, знамения от Него </a:t>
            </a:r>
            <a:r>
              <a:rPr lang="ru-RU" sz="1500" b="1" i="1" dirty="0" err="1">
                <a:solidFill>
                  <a:schemeClr val="tx1"/>
                </a:solidFill>
              </a:rPr>
              <a:t>искаху</a:t>
            </a:r>
            <a:r>
              <a:rPr lang="ru-RU" sz="1500" b="1" i="1" dirty="0">
                <a:solidFill>
                  <a:schemeClr val="tx1"/>
                </a:solidFill>
              </a:rPr>
              <a:t> с </a:t>
            </a:r>
            <a:r>
              <a:rPr lang="ru-RU" sz="1500" b="1" i="1" dirty="0" err="1">
                <a:solidFill>
                  <a:schemeClr val="tx1"/>
                </a:solidFill>
              </a:rPr>
              <a:t>небесе</a:t>
            </a:r>
            <a:r>
              <a:rPr lang="ru-RU" sz="1500" b="1" i="1" dirty="0">
                <a:solidFill>
                  <a:schemeClr val="tx1"/>
                </a:solidFill>
              </a:rPr>
              <a:t>. Они предполагали, что земные знамения Он совершал волшебством, а знамения с неба, конечно, не может совершить, не будучи </a:t>
            </a:r>
            <a:r>
              <a:rPr lang="ru-RU" sz="1500" b="1" i="1" dirty="0" smtClean="0">
                <a:solidFill>
                  <a:schemeClr val="tx1"/>
                </a:solidFill>
              </a:rPr>
              <a:t>Богом».</a:t>
            </a:r>
            <a:endParaRPr lang="ru-RU" sz="1500" b="1" i="1" dirty="0">
              <a:solidFill>
                <a:schemeClr val="tx1"/>
              </a:solidFill>
            </a:endParaRPr>
          </a:p>
        </p:txBody>
      </p:sp>
      <p:sp>
        <p:nvSpPr>
          <p:cNvPr id="3" name="Скругленный прямоугольник 2"/>
          <p:cNvSpPr/>
          <p:nvPr/>
        </p:nvSpPr>
        <p:spPr>
          <a:xfrm>
            <a:off x="179512" y="5445224"/>
            <a:ext cx="8712968" cy="1296144"/>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Иероним</a:t>
            </a:r>
            <a:r>
              <a:rPr lang="ru-RU" sz="1500" b="1" i="1" dirty="0" smtClean="0">
                <a:solidFill>
                  <a:schemeClr val="tx1"/>
                </a:solidFill>
              </a:rPr>
              <a:t>: «Хотим </a:t>
            </a:r>
            <a:r>
              <a:rPr lang="ru-RU" sz="1500" b="1" i="1" dirty="0">
                <a:solidFill>
                  <a:schemeClr val="tx1"/>
                </a:solidFill>
              </a:rPr>
              <a:t>видеть от Тебя знамение с </a:t>
            </a:r>
            <a:r>
              <a:rPr lang="ru-RU" sz="1500" b="1" i="1" dirty="0" smtClean="0">
                <a:solidFill>
                  <a:schemeClr val="tx1"/>
                </a:solidFill>
              </a:rPr>
              <a:t>неба (</a:t>
            </a:r>
            <a:r>
              <a:rPr lang="ru-RU" sz="1500" b="1" i="1" dirty="0" err="1" smtClean="0">
                <a:solidFill>
                  <a:schemeClr val="tx1"/>
                </a:solidFill>
              </a:rPr>
              <a:t>Мк</a:t>
            </a:r>
            <a:r>
              <a:rPr lang="ru-RU" sz="1500" b="1" i="1" dirty="0" smtClean="0">
                <a:solidFill>
                  <a:schemeClr val="tx1"/>
                </a:solidFill>
              </a:rPr>
              <a:t>. 8, 11): </a:t>
            </a:r>
            <a:r>
              <a:rPr lang="ru-RU" sz="1500" b="1" i="1" dirty="0">
                <a:solidFill>
                  <a:schemeClr val="tx1"/>
                </a:solidFill>
              </a:rPr>
              <a:t>Может быть, они хотели, чтобы как во время Илии сошел огонь с высоты, а может быть, - как во время Самуила, - они хотели, чтобы в летнее время вопреки естественным особенностям места блистали молнии, гремели раскаты грома и лились потоками дожди; как будто фарисеи не могли похулить и подобные знамения, утверждая, что они происходят от различных неведомых волнений воздуха».</a:t>
            </a:r>
          </a:p>
        </p:txBody>
      </p:sp>
      <p:sp>
        <p:nvSpPr>
          <p:cNvPr id="6" name="Скругленный прямоугольник 5"/>
          <p:cNvSpPr/>
          <p:nvPr/>
        </p:nvSpPr>
        <p:spPr>
          <a:xfrm>
            <a:off x="179512" y="5101212"/>
            <a:ext cx="8784976" cy="1656184"/>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«Лукавым </a:t>
            </a:r>
            <a:r>
              <a:rPr lang="ru-RU" sz="1500" b="1" i="1" dirty="0">
                <a:solidFill>
                  <a:schemeClr val="tx1"/>
                </a:solidFill>
              </a:rPr>
              <a:t>родом» называет их, как льстецов и коварных людей, «прелюбодейным» - как отступивших от Бога и соединившихся с демонами. Знамением называет Свое воскресение, как необыкновенное явление. Ибо Он, сойдя в сердце земли - разумею </a:t>
            </a:r>
            <a:r>
              <a:rPr lang="ru-RU" sz="1500" b="1" i="1" dirty="0" err="1">
                <a:solidFill>
                  <a:schemeClr val="tx1"/>
                </a:solidFill>
              </a:rPr>
              <a:t>преисподнее</a:t>
            </a:r>
            <a:r>
              <a:rPr lang="ru-RU" sz="1500" b="1" i="1" dirty="0">
                <a:solidFill>
                  <a:schemeClr val="tx1"/>
                </a:solidFill>
              </a:rPr>
              <a:t> место, ад - в третий день восстал из мертвых. Под тремя днями и ночами разумей части, а не полные дни и ночи. Он умер в пятницу-это один день; субботу лежал в гробу мертвым, вот и другой день; ночь на воскресенье застала Его еще мертвым. Так насчитывается трое неполных дней и ночей. Ибо и мы часто имеем обычай так считать </a:t>
            </a:r>
            <a:r>
              <a:rPr lang="ru-RU" sz="1500" b="1" i="1" dirty="0" smtClean="0">
                <a:solidFill>
                  <a:schemeClr val="tx1"/>
                </a:solidFill>
              </a:rPr>
              <a:t>время».</a:t>
            </a:r>
            <a:endParaRPr lang="ru-RU" sz="1500" b="1" i="1" dirty="0">
              <a:solidFill>
                <a:schemeClr val="tx1"/>
              </a:solidFill>
            </a:endParaRPr>
          </a:p>
        </p:txBody>
      </p:sp>
      <p:sp>
        <p:nvSpPr>
          <p:cNvPr id="7" name="Скругленный прямоугольник 6"/>
          <p:cNvSpPr/>
          <p:nvPr/>
        </p:nvSpPr>
        <p:spPr>
          <a:xfrm>
            <a:off x="143508" y="5805264"/>
            <a:ext cx="8784976" cy="806390"/>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smtClean="0">
                <a:solidFill>
                  <a:schemeClr val="tx1"/>
                </a:solidFill>
              </a:rPr>
              <a:t>«</a:t>
            </a:r>
            <a:r>
              <a:rPr lang="ru-RU" sz="1500" b="1" i="1" dirty="0">
                <a:solidFill>
                  <a:schemeClr val="tx1"/>
                </a:solidFill>
              </a:rPr>
              <a:t>Действительно, это было знамение, и знамение необычайное, так как никогда не бывало такого Воскресения из мертвых. Это знамение дано было неверующим иудеям, т.е. совершено было пред ними это чудо, чтобы они вполне уверились, что Христос есть Всемогущий </a:t>
            </a:r>
            <a:r>
              <a:rPr lang="ru-RU" sz="1500" b="1" i="1" dirty="0" smtClean="0">
                <a:solidFill>
                  <a:schemeClr val="tx1"/>
                </a:solidFill>
              </a:rPr>
              <a:t>Бог».</a:t>
            </a:r>
            <a:endParaRPr lang="ru-RU" sz="1500" b="1" i="1" dirty="0">
              <a:solidFill>
                <a:schemeClr val="tx1"/>
              </a:solidFill>
            </a:endParaRPr>
          </a:p>
        </p:txBody>
      </p:sp>
      <p:sp>
        <p:nvSpPr>
          <p:cNvPr id="8" name="Скругленный прямоугольник 7"/>
          <p:cNvSpPr/>
          <p:nvPr/>
        </p:nvSpPr>
        <p:spPr>
          <a:xfrm>
            <a:off x="179512" y="3573016"/>
            <a:ext cx="8748972" cy="1152128"/>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lIns="36000" rIns="36000" rtlCol="0" anchor="ctr"/>
          <a:lstStyle/>
          <a:p>
            <a:pPr algn="ctr"/>
            <a:r>
              <a:rPr lang="ru-RU" sz="1500" b="1" dirty="0" err="1">
                <a:solidFill>
                  <a:schemeClr val="tx1"/>
                </a:solidFill>
              </a:rPr>
              <a:t>Блж</a:t>
            </a:r>
            <a:r>
              <a:rPr lang="ru-RU" sz="1500" b="1" dirty="0">
                <a:solidFill>
                  <a:schemeClr val="tx1"/>
                </a:solidFill>
              </a:rPr>
              <a:t>. </a:t>
            </a:r>
            <a:r>
              <a:rPr lang="ru-RU" sz="1500" b="1" dirty="0" err="1">
                <a:solidFill>
                  <a:schemeClr val="tx1"/>
                </a:solidFill>
              </a:rPr>
              <a:t>Феофилакт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Когда говорит, Иона после выхода из чрева кита проповедовал, ему поверили, а Я по воскресении Моем не встречу веры с вашей стороны; поэтому и будете осуждены </a:t>
            </a:r>
            <a:r>
              <a:rPr lang="ru-RU" sz="1500" b="1" i="1" dirty="0" err="1">
                <a:solidFill>
                  <a:schemeClr val="tx1"/>
                </a:solidFill>
              </a:rPr>
              <a:t>ниневитянами</a:t>
            </a:r>
            <a:r>
              <a:rPr lang="ru-RU" sz="1500" b="1" i="1" dirty="0">
                <a:solidFill>
                  <a:schemeClr val="tx1"/>
                </a:solidFill>
              </a:rPr>
              <a:t>, которые поверили рабу Моему - Ионе помимо знамений, и это они сделали, несмотря на то, что были варвары. Вы воспитались на пророках, видели знамения и не поверили Мне, Владыке».</a:t>
            </a:r>
          </a:p>
        </p:txBody>
      </p:sp>
      <p:sp>
        <p:nvSpPr>
          <p:cNvPr id="9" name="Скругленный прямоугольник 8"/>
          <p:cNvSpPr/>
          <p:nvPr/>
        </p:nvSpPr>
        <p:spPr>
          <a:xfrm>
            <a:off x="143508" y="4293096"/>
            <a:ext cx="8820980" cy="1224136"/>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«Югом называет Эфиопию, которую третья книга Царств </a:t>
            </a:r>
            <a:r>
              <a:rPr lang="ru-RU" sz="1500" b="1" i="1" dirty="0" smtClean="0">
                <a:solidFill>
                  <a:schemeClr val="tx1"/>
                </a:solidFill>
              </a:rPr>
              <a:t>(10,1) </a:t>
            </a:r>
            <a:r>
              <a:rPr lang="ru-RU" sz="1500" b="1" i="1" dirty="0">
                <a:solidFill>
                  <a:schemeClr val="tx1"/>
                </a:solidFill>
              </a:rPr>
              <a:t>назвала Савою. Эта страна находилась на пределах </a:t>
            </a:r>
            <a:r>
              <a:rPr lang="ru-RU" sz="1500" b="1" i="1" dirty="0" smtClean="0">
                <a:solidFill>
                  <a:schemeClr val="tx1"/>
                </a:solidFill>
              </a:rPr>
              <a:t>вселенной. </a:t>
            </a:r>
            <a:r>
              <a:rPr lang="ru-RU" sz="1500" b="1" i="1" dirty="0">
                <a:solidFill>
                  <a:schemeClr val="tx1"/>
                </a:solidFill>
              </a:rPr>
              <a:t>Сказал: и се, боле Соломона </a:t>
            </a:r>
            <a:r>
              <a:rPr lang="ru-RU" sz="1500" b="1" i="1" dirty="0" err="1">
                <a:solidFill>
                  <a:schemeClr val="tx1"/>
                </a:solidFill>
              </a:rPr>
              <a:t>зде</a:t>
            </a:r>
            <a:r>
              <a:rPr lang="ru-RU" sz="1500" b="1" i="1" dirty="0">
                <a:solidFill>
                  <a:schemeClr val="tx1"/>
                </a:solidFill>
              </a:rPr>
              <a:t>, потому что Соломон был царь одной Иудеи, а Христос – Царь неба и земли; тот беседовал о человеческой мудрости, а Этот – о Божественной. Показав, таким образом, путем сравнения чрезмерное лукавство их, предсказывает в притче бедствия, какие должны их </a:t>
            </a:r>
            <a:r>
              <a:rPr lang="ru-RU" sz="1500" b="1" i="1" dirty="0" smtClean="0">
                <a:solidFill>
                  <a:schemeClr val="tx1"/>
                </a:solidFill>
              </a:rPr>
              <a:t>постигнуть».</a:t>
            </a:r>
            <a:endParaRPr lang="ru-RU" sz="1500" b="1" i="1" dirty="0">
              <a:solidFill>
                <a:schemeClr val="tx1"/>
              </a:solidFill>
            </a:endParaRPr>
          </a:p>
        </p:txBody>
      </p:sp>
      <p:sp>
        <p:nvSpPr>
          <p:cNvPr id="10" name="Скругленный прямоугольник 9"/>
          <p:cNvSpPr/>
          <p:nvPr/>
        </p:nvSpPr>
        <p:spPr>
          <a:xfrm>
            <a:off x="179512" y="5661248"/>
            <a:ext cx="8748972" cy="950406"/>
          </a:xfrm>
          <a:prstGeom prst="roundRect">
            <a:avLst/>
          </a:prstGeom>
          <a:pattFill prst="narHorz">
            <a:fgClr>
              <a:schemeClr val="accent4"/>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a:solidFill>
                  <a:schemeClr val="tx1"/>
                </a:solidFill>
              </a:rPr>
              <a:t>Иероним</a:t>
            </a:r>
            <a:r>
              <a:rPr lang="ru-RU" sz="1500" b="1" i="1" dirty="0">
                <a:solidFill>
                  <a:schemeClr val="tx1"/>
                </a:solidFill>
              </a:rPr>
              <a:t>: «она, несмотря на столь многие трудности, оставив свой народ и царство, пришла в Иудею, чтобы послушать премудрость Соломона, и принесла ему многие подарки. Впрочем, под именем Ниневии и царицы </a:t>
            </a:r>
            <a:r>
              <a:rPr lang="ru-RU" sz="1500" b="1" i="1" dirty="0" err="1">
                <a:solidFill>
                  <a:schemeClr val="tx1"/>
                </a:solidFill>
              </a:rPr>
              <a:t>Саба</a:t>
            </a:r>
            <a:r>
              <a:rPr lang="ru-RU" sz="1500" b="1" i="1" dirty="0">
                <a:solidFill>
                  <a:schemeClr val="tx1"/>
                </a:solidFill>
              </a:rPr>
              <a:t> </a:t>
            </a:r>
            <a:r>
              <a:rPr lang="ru-RU" sz="1500" b="1" i="1" dirty="0" err="1">
                <a:solidFill>
                  <a:schemeClr val="tx1"/>
                </a:solidFill>
              </a:rPr>
              <a:t>прикровенно</a:t>
            </a:r>
            <a:r>
              <a:rPr lang="ru-RU" sz="1500" b="1" i="1" dirty="0">
                <a:solidFill>
                  <a:schemeClr val="tx1"/>
                </a:solidFill>
              </a:rPr>
              <a:t> предпочитается вера язычников вере народа </a:t>
            </a:r>
            <a:r>
              <a:rPr lang="ru-RU" sz="1500" b="1" i="1" dirty="0" smtClean="0">
                <a:solidFill>
                  <a:schemeClr val="tx1"/>
                </a:solidFill>
              </a:rPr>
              <a:t>израильского».</a:t>
            </a:r>
            <a:endParaRPr lang="ru-RU" sz="1500" b="1" i="1" dirty="0">
              <a:solidFill>
                <a:schemeClr val="tx1"/>
              </a:solidFill>
            </a:endParaRPr>
          </a:p>
        </p:txBody>
      </p:sp>
    </p:spTree>
    <p:extLst>
      <p:ext uri="{BB962C8B-B14F-4D97-AF65-F5344CB8AC3E}">
        <p14:creationId xmlns:p14="http://schemas.microsoft.com/office/powerpoint/2010/main" val="28962189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3"/>
                                        </p:tgtEl>
                                      </p:cBhvr>
                                    </p:animEffect>
                                    <p:set>
                                      <p:cBhvr>
                                        <p:cTn id="29" dur="1" fill="hold">
                                          <p:stCondLst>
                                            <p:cond delay="499"/>
                                          </p:stCondLst>
                                        </p:cTn>
                                        <p:tgtEl>
                                          <p:spTgt spid="3"/>
                                        </p:tgtEl>
                                        <p:attrNameLst>
                                          <p:attrName>style.visibility</p:attrName>
                                        </p:attrNameLst>
                                      </p:cBhvr>
                                      <p:to>
                                        <p:strVal val="hidden"/>
                                      </p:to>
                                    </p:set>
                                  </p:childTnLst>
                                </p:cTn>
                              </p:par>
                            </p:childTnLst>
                          </p:cTn>
                        </p:par>
                        <p:par>
                          <p:cTn id="30" fill="hold">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6"/>
                                        </p:tgtEl>
                                      </p:cBhvr>
                                    </p:animEffect>
                                    <p:set>
                                      <p:cBhvr>
                                        <p:cTn id="38" dur="1" fill="hold">
                                          <p:stCondLst>
                                            <p:cond delay="499"/>
                                          </p:stCondLst>
                                        </p:cTn>
                                        <p:tgtEl>
                                          <p:spTgt spid="6"/>
                                        </p:tgtEl>
                                        <p:attrNameLst>
                                          <p:attrName>style.visibility</p:attrName>
                                        </p:attrNameLst>
                                      </p:cBhvr>
                                      <p:to>
                                        <p:strVal val="hidden"/>
                                      </p:to>
                                    </p:set>
                                  </p:childTnLst>
                                </p:cTn>
                              </p:par>
                            </p:childTnLst>
                          </p:cTn>
                        </p:par>
                        <p:par>
                          <p:cTn id="39" fill="hold">
                            <p:stCondLst>
                              <p:cond delay="500"/>
                            </p:stCondLst>
                            <p:childTnLst>
                              <p:par>
                                <p:cTn id="40" presetID="22" presetClass="entr" presetSubtype="4"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wipe(down)">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1" nodeType="clickEffect">
                                  <p:stCondLst>
                                    <p:cond delay="0"/>
                                  </p:stCondLst>
                                  <p:childTnLst>
                                    <p:animEffect transition="out" filter="fade">
                                      <p:cBhvr>
                                        <p:cTn id="46" dur="500"/>
                                        <p:tgtEl>
                                          <p:spTgt spid="7"/>
                                        </p:tgtEl>
                                      </p:cBhvr>
                                    </p:animEffect>
                                    <p:set>
                                      <p:cBhvr>
                                        <p:cTn id="47" dur="1" fill="hold">
                                          <p:stCondLst>
                                            <p:cond delay="499"/>
                                          </p:stCondLst>
                                        </p:cTn>
                                        <p:tgtEl>
                                          <p:spTgt spid="7"/>
                                        </p:tgtEl>
                                        <p:attrNameLst>
                                          <p:attrName>style.visibility</p:attrName>
                                        </p:attrNameLst>
                                      </p:cBhvr>
                                      <p:to>
                                        <p:strVal val="hidden"/>
                                      </p:to>
                                    </p:set>
                                  </p:childTnLst>
                                </p:cTn>
                              </p:par>
                            </p:childTnLst>
                          </p:cTn>
                        </p:par>
                        <p:par>
                          <p:cTn id="48" fill="hold">
                            <p:stCondLst>
                              <p:cond delay="500"/>
                            </p:stCondLst>
                            <p:childTnLst>
                              <p:par>
                                <p:cTn id="49" presetID="22" presetClass="entr" presetSubtype="4" fill="hold" grpId="0" nodeType="after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wipe(down)">
                                      <p:cBhvr>
                                        <p:cTn id="51" dur="5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grpId="1" nodeType="clickEffect">
                                  <p:stCondLst>
                                    <p:cond delay="0"/>
                                  </p:stCondLst>
                                  <p:childTnLst>
                                    <p:animEffect transition="out" filter="fade">
                                      <p:cBhvr>
                                        <p:cTn id="55" dur="500"/>
                                        <p:tgtEl>
                                          <p:spTgt spid="8"/>
                                        </p:tgtEl>
                                      </p:cBhvr>
                                    </p:animEffect>
                                    <p:set>
                                      <p:cBhvr>
                                        <p:cTn id="56" dur="1" fill="hold">
                                          <p:stCondLst>
                                            <p:cond delay="499"/>
                                          </p:stCondLst>
                                        </p:cTn>
                                        <p:tgtEl>
                                          <p:spTgt spid="8"/>
                                        </p:tgtEl>
                                        <p:attrNameLst>
                                          <p:attrName>style.visibility</p:attrName>
                                        </p:attrNameLst>
                                      </p:cBhvr>
                                      <p:to>
                                        <p:strVal val="hidden"/>
                                      </p:to>
                                    </p:set>
                                  </p:childTnLst>
                                </p:cTn>
                              </p:par>
                            </p:childTnLst>
                          </p:cTn>
                        </p:par>
                        <p:par>
                          <p:cTn id="57" fill="hold">
                            <p:stCondLst>
                              <p:cond delay="500"/>
                            </p:stCondLst>
                            <p:childTnLst>
                              <p:par>
                                <p:cTn id="58" presetID="22" presetClass="entr" presetSubtype="4" fill="hold" grpId="0" nodeType="after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wipe(down)">
                                      <p:cBhvr>
                                        <p:cTn id="60" dur="500"/>
                                        <p:tgtEl>
                                          <p:spTgt spid="9"/>
                                        </p:tgtEl>
                                      </p:cBhvr>
                                    </p:animEffect>
                                  </p:childTnLst>
                                </p:cTn>
                              </p:par>
                            </p:childTnLst>
                          </p:cTn>
                        </p:par>
                        <p:par>
                          <p:cTn id="61" fill="hold">
                            <p:stCondLst>
                              <p:cond delay="1000"/>
                            </p:stCondLst>
                            <p:childTnLst>
                              <p:par>
                                <p:cTn id="62" presetID="22" presetClass="entr" presetSubtype="4" fill="hold" grpId="0" nodeType="afterEffect">
                                  <p:stCondLst>
                                    <p:cond delay="750"/>
                                  </p:stCondLst>
                                  <p:childTnLst>
                                    <p:set>
                                      <p:cBhvr>
                                        <p:cTn id="63" dur="1" fill="hold">
                                          <p:stCondLst>
                                            <p:cond delay="0"/>
                                          </p:stCondLst>
                                        </p:cTn>
                                        <p:tgtEl>
                                          <p:spTgt spid="10"/>
                                        </p:tgtEl>
                                        <p:attrNameLst>
                                          <p:attrName>style.visibility</p:attrName>
                                        </p:attrNameLst>
                                      </p:cBhvr>
                                      <p:to>
                                        <p:strVal val="visible"/>
                                      </p:to>
                                    </p:set>
                                    <p:animEffect transition="in" filter="wipe(down)">
                                      <p:cBhvr>
                                        <p:cTn id="64" dur="500"/>
                                        <p:tgtEl>
                                          <p:spTgt spid="1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500"/>
                                        <p:tgtEl>
                                          <p:spTgt spid="9"/>
                                        </p:tgtEl>
                                      </p:cBhvr>
                                    </p:animEffect>
                                    <p:set>
                                      <p:cBhvr>
                                        <p:cTn id="69" dur="1" fill="hold">
                                          <p:stCondLst>
                                            <p:cond delay="499"/>
                                          </p:stCondLst>
                                        </p:cTn>
                                        <p:tgtEl>
                                          <p:spTgt spid="9"/>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10"/>
                                        </p:tgtEl>
                                      </p:cBhvr>
                                    </p:animEffect>
                                    <p:set>
                                      <p:cBhvr>
                                        <p:cTn id="7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2" grpId="1" animBg="1"/>
      <p:bldP spid="3" grpId="0" animBg="1"/>
      <p:bldP spid="3"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dkDnDiag">
          <a:fgClr>
            <a:schemeClr val="accent6"/>
          </a:fgClr>
          <a:bgClr>
            <a:schemeClr val="bg1"/>
          </a:bgClr>
        </a:patt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sp>
        <p:nvSpPr>
          <p:cNvPr id="4" name="Скругленный прямоугольник 3"/>
          <p:cNvSpPr/>
          <p:nvPr/>
        </p:nvSpPr>
        <p:spPr>
          <a:xfrm>
            <a:off x="3059832" y="260648"/>
            <a:ext cx="3024336" cy="43204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400" b="1" dirty="0">
                <a:solidFill>
                  <a:schemeClr val="tx1"/>
                </a:solidFill>
              </a:rPr>
              <a:t>О внутреннем свете</a:t>
            </a:r>
          </a:p>
        </p:txBody>
      </p:sp>
      <p:sp>
        <p:nvSpPr>
          <p:cNvPr id="5" name="Прямоугольник 4"/>
          <p:cNvSpPr/>
          <p:nvPr/>
        </p:nvSpPr>
        <p:spPr>
          <a:xfrm>
            <a:off x="395536" y="1052736"/>
            <a:ext cx="8424936" cy="223224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ru-RU" b="1" dirty="0" err="1" smtClean="0">
                <a:solidFill>
                  <a:schemeClr val="tx1"/>
                </a:solidFill>
              </a:rPr>
              <a:t>Лк</a:t>
            </a:r>
            <a:r>
              <a:rPr lang="ru-RU" b="1" dirty="0" smtClean="0">
                <a:solidFill>
                  <a:schemeClr val="tx1"/>
                </a:solidFill>
              </a:rPr>
              <a:t>. 11, 33-36:</a:t>
            </a:r>
          </a:p>
          <a:p>
            <a:r>
              <a:rPr lang="ru-RU" b="1" dirty="0" smtClean="0">
                <a:solidFill>
                  <a:schemeClr val="tx1"/>
                </a:solidFill>
              </a:rPr>
              <a:t>Никто</a:t>
            </a:r>
            <a:r>
              <a:rPr lang="ru-RU" b="1" dirty="0">
                <a:solidFill>
                  <a:schemeClr val="tx1"/>
                </a:solidFill>
              </a:rPr>
              <a:t>, зажегши свечу, не ставит ее в сокровенном месте, ни под сосудом, но на подсвечнике, чтобы входящие видели свет.</a:t>
            </a:r>
          </a:p>
          <a:p>
            <a:r>
              <a:rPr lang="ru-RU" b="1" dirty="0" smtClean="0">
                <a:solidFill>
                  <a:schemeClr val="tx1"/>
                </a:solidFill>
              </a:rPr>
              <a:t>Светильник </a:t>
            </a:r>
            <a:r>
              <a:rPr lang="ru-RU" b="1" dirty="0">
                <a:solidFill>
                  <a:schemeClr val="tx1"/>
                </a:solidFill>
              </a:rPr>
              <a:t>тела есть око; итак, если око твое будет чисто, то и все тело твое будет светло; а если оно будет худо, то и тело твое будет темно.</a:t>
            </a:r>
          </a:p>
          <a:p>
            <a:r>
              <a:rPr lang="ru-RU" b="1" dirty="0" smtClean="0">
                <a:solidFill>
                  <a:schemeClr val="tx1"/>
                </a:solidFill>
              </a:rPr>
              <a:t>Итак</a:t>
            </a:r>
            <a:r>
              <a:rPr lang="ru-RU" b="1" dirty="0">
                <a:solidFill>
                  <a:schemeClr val="tx1"/>
                </a:solidFill>
              </a:rPr>
              <a:t>, смотри: свет, который в тебе, не есть ли тьма?</a:t>
            </a:r>
          </a:p>
          <a:p>
            <a:r>
              <a:rPr lang="ru-RU" b="1" dirty="0" smtClean="0">
                <a:solidFill>
                  <a:schemeClr val="tx1"/>
                </a:solidFill>
              </a:rPr>
              <a:t>Если </a:t>
            </a:r>
            <a:r>
              <a:rPr lang="ru-RU" b="1" dirty="0">
                <a:solidFill>
                  <a:schemeClr val="tx1"/>
                </a:solidFill>
              </a:rPr>
              <a:t>же тело твое все светло и не имеет ни одной темной части, то будет светло все так, как бы светильник освещал тебя сиянием.</a:t>
            </a:r>
          </a:p>
        </p:txBody>
      </p:sp>
      <p:sp>
        <p:nvSpPr>
          <p:cNvPr id="2" name="Скругленный прямоугольник 1"/>
          <p:cNvSpPr/>
          <p:nvPr/>
        </p:nvSpPr>
        <p:spPr>
          <a:xfrm>
            <a:off x="323528" y="3933056"/>
            <a:ext cx="8568952" cy="2160240"/>
          </a:xfrm>
          <a:prstGeom prst="roundRect">
            <a:avLst/>
          </a:prstGeom>
          <a:blipFill>
            <a:blip r:embed="rId2"/>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ru-RU" sz="1500" b="1" i="1" dirty="0" err="1" smtClean="0">
                <a:solidFill>
                  <a:schemeClr val="tx1"/>
                </a:solidFill>
              </a:rPr>
              <a:t>Блж</a:t>
            </a:r>
            <a:r>
              <a:rPr lang="ru-RU" sz="1500" b="1" i="1" dirty="0" smtClean="0">
                <a:solidFill>
                  <a:schemeClr val="tx1"/>
                </a:solidFill>
              </a:rPr>
              <a:t>. </a:t>
            </a:r>
            <a:r>
              <a:rPr lang="ru-RU" sz="1500" b="1" i="1" dirty="0" err="1" smtClean="0">
                <a:solidFill>
                  <a:schemeClr val="tx1"/>
                </a:solidFill>
              </a:rPr>
              <a:t>Феофилакт</a:t>
            </a:r>
            <a:r>
              <a:rPr lang="ru-RU" sz="1500" b="1" i="1" dirty="0" smtClean="0">
                <a:solidFill>
                  <a:schemeClr val="tx1"/>
                </a:solidFill>
              </a:rPr>
              <a:t>: «По </a:t>
            </a:r>
            <a:r>
              <a:rPr lang="ru-RU" sz="1500" b="1" i="1" dirty="0">
                <a:solidFill>
                  <a:schemeClr val="tx1"/>
                </a:solidFill>
              </a:rPr>
              <a:t>моему мнению, Он говорит так: фарисей! ты имеешь знание - это светильник. Тебе следовало воспользоваться сим знанием к тому, чтобы самому признать чудеса и другим объявить и объяснить, что они суть дела Сына Божия, а не </a:t>
            </a:r>
            <a:r>
              <a:rPr lang="ru-RU" sz="1500" b="1" i="1" dirty="0" err="1">
                <a:solidFill>
                  <a:schemeClr val="tx1"/>
                </a:solidFill>
              </a:rPr>
              <a:t>веельзевула</a:t>
            </a:r>
            <a:r>
              <a:rPr lang="ru-RU" sz="1500" b="1" i="1" dirty="0">
                <a:solidFill>
                  <a:schemeClr val="tx1"/>
                </a:solidFill>
              </a:rPr>
              <a:t>. </a:t>
            </a:r>
            <a:r>
              <a:rPr lang="ru-RU" sz="1500" b="1" i="1" dirty="0" smtClean="0">
                <a:solidFill>
                  <a:schemeClr val="tx1"/>
                </a:solidFill>
              </a:rPr>
              <a:t>Но </a:t>
            </a:r>
            <a:r>
              <a:rPr lang="ru-RU" sz="1500" b="1" i="1" dirty="0">
                <a:solidFill>
                  <a:schemeClr val="tx1"/>
                </a:solidFill>
              </a:rPr>
              <a:t>вы, фарисеи, не захотели сделать сего, а око души, то есть ум, доселе прямой, искривили и затемнили. Ибо как око тела, каково само, таковым делает и тело, например, если оно чисто, то и тело светло, а если оно темно, то и тело мрачно, так же точно и душа располагается по состоянию ума. Если око и свет, полученные ей от Бога, начинают омрачаться завистью или любостяжанием, вообще сказать, любовью к вещественному, то и она </a:t>
            </a:r>
            <a:r>
              <a:rPr lang="ru-RU" sz="1500" b="1" i="1" dirty="0" smtClean="0">
                <a:solidFill>
                  <a:schemeClr val="tx1"/>
                </a:solidFill>
              </a:rPr>
              <a:t>омрачается».</a:t>
            </a:r>
            <a:endParaRPr lang="ru-RU" sz="1500" b="1" i="1" dirty="0">
              <a:solidFill>
                <a:schemeClr val="tx1"/>
              </a:solidFill>
            </a:endParaRPr>
          </a:p>
        </p:txBody>
      </p:sp>
    </p:spTree>
    <p:extLst>
      <p:ext uri="{BB962C8B-B14F-4D97-AF65-F5344CB8AC3E}">
        <p14:creationId xmlns:p14="http://schemas.microsoft.com/office/powerpoint/2010/main" val="2453521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dkDnDiag">
          <a:fgClr>
            <a:schemeClr val="accent5"/>
          </a:fgClr>
          <a:bgClr>
            <a:schemeClr val="bg1"/>
          </a:bgClr>
        </a:pattFill>
        <a:effectLst/>
      </p:bgPr>
    </p:bg>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2293441055"/>
              </p:ext>
            </p:extLst>
          </p:nvPr>
        </p:nvGraphicFramePr>
        <p:xfrm>
          <a:off x="251520" y="836712"/>
          <a:ext cx="8640960" cy="3820600"/>
        </p:xfrm>
        <a:graphic>
          <a:graphicData uri="http://schemas.openxmlformats.org/drawingml/2006/table">
            <a:tbl>
              <a:tblPr firstRow="1" bandRow="1">
                <a:tableStyleId>{7DF18680-E054-41AD-8BC1-D1AEF772440D}</a:tableStyleId>
              </a:tblPr>
              <a:tblGrid>
                <a:gridCol w="2808312"/>
                <a:gridCol w="2736304"/>
                <a:gridCol w="3096344"/>
              </a:tblGrid>
              <a:tr h="370840">
                <a:tc>
                  <a:txBody>
                    <a:bodyPr/>
                    <a:lstStyle/>
                    <a:p>
                      <a:pPr algn="ctr"/>
                      <a:r>
                        <a:rPr lang="ru-RU" sz="1800" b="1" dirty="0" smtClean="0">
                          <a:solidFill>
                            <a:schemeClr val="tx1"/>
                          </a:solidFill>
                        </a:rPr>
                        <a:t>Мф. 12, 46-50</a:t>
                      </a:r>
                      <a:endParaRPr lang="ru-RU" sz="1800" b="1" dirty="0">
                        <a:solidFill>
                          <a:schemeClr val="tx1"/>
                        </a:solidFill>
                      </a:endParaRPr>
                    </a:p>
                  </a:txBody>
                  <a:tcPr marL="36000" marR="36000" marT="18000" marB="18000"/>
                </a:tc>
                <a:tc>
                  <a:txBody>
                    <a:bodyPr/>
                    <a:lstStyle/>
                    <a:p>
                      <a:pPr algn="ctr"/>
                      <a:r>
                        <a:rPr lang="ru-RU" sz="1800" b="1" dirty="0" err="1" smtClean="0">
                          <a:solidFill>
                            <a:schemeClr val="tx1"/>
                          </a:solidFill>
                        </a:rPr>
                        <a:t>Мк</a:t>
                      </a:r>
                      <a:r>
                        <a:rPr lang="ru-RU" sz="1800" b="1" dirty="0" smtClean="0">
                          <a:solidFill>
                            <a:schemeClr val="tx1"/>
                          </a:solidFill>
                        </a:rPr>
                        <a:t>. 3, 31-35</a:t>
                      </a:r>
                      <a:endParaRPr lang="ru-RU" sz="1800" b="1" dirty="0">
                        <a:solidFill>
                          <a:schemeClr val="tx1"/>
                        </a:solidFill>
                      </a:endParaRPr>
                    </a:p>
                  </a:txBody>
                  <a:tcPr marL="36000" marR="36000" marT="18000" marB="18000"/>
                </a:tc>
                <a:tc>
                  <a:txBody>
                    <a:bodyPr/>
                    <a:lstStyle/>
                    <a:p>
                      <a:pPr algn="ctr"/>
                      <a:r>
                        <a:rPr lang="ru-RU" sz="1800" b="1" dirty="0" err="1" smtClean="0">
                          <a:solidFill>
                            <a:schemeClr val="tx1"/>
                          </a:solidFill>
                        </a:rPr>
                        <a:t>Лк</a:t>
                      </a:r>
                      <a:r>
                        <a:rPr lang="ru-RU" sz="1800" b="1" dirty="0" smtClean="0">
                          <a:solidFill>
                            <a:schemeClr val="tx1"/>
                          </a:solidFill>
                        </a:rPr>
                        <a:t>. 8, 19-21; 11, 27-28</a:t>
                      </a:r>
                      <a:endParaRPr lang="ru-RU" sz="1800" b="1" dirty="0">
                        <a:solidFill>
                          <a:schemeClr val="tx1"/>
                        </a:solidFill>
                      </a:endParaRPr>
                    </a:p>
                  </a:txBody>
                  <a:tcPr marL="36000" marR="36000" marT="18000" marB="18000"/>
                </a:tc>
              </a:tr>
              <a:tr h="370840">
                <a:tc>
                  <a:txBody>
                    <a:bodyPr/>
                    <a:lstStyle/>
                    <a:p>
                      <a:r>
                        <a:rPr lang="ru-RU" sz="1400" b="1" dirty="0" smtClean="0">
                          <a:solidFill>
                            <a:schemeClr val="tx1"/>
                          </a:solidFill>
                        </a:rPr>
                        <a:t>46. Когда же Он еще говорил к народу, Матерь и братья Его стояли вне дома, желая говорить с Ним.</a:t>
                      </a:r>
                    </a:p>
                    <a:p>
                      <a:r>
                        <a:rPr lang="ru-RU" sz="1400" b="1" dirty="0" smtClean="0">
                          <a:solidFill>
                            <a:schemeClr val="tx1"/>
                          </a:solidFill>
                        </a:rPr>
                        <a:t>47. И некто сказал Ему: вот Матерь Твоя и братья Твои стоят вне, желая говорить с Тобою.</a:t>
                      </a:r>
                    </a:p>
                    <a:p>
                      <a:r>
                        <a:rPr lang="ru-RU" sz="1400" b="1" dirty="0" smtClean="0">
                          <a:solidFill>
                            <a:schemeClr val="tx1"/>
                          </a:solidFill>
                        </a:rPr>
                        <a:t>48. Он же сказал в ответ говорившему: кто Матерь Моя? и кто братья Мои?</a:t>
                      </a:r>
                    </a:p>
                    <a:p>
                      <a:r>
                        <a:rPr lang="ru-RU" sz="1400" b="1" dirty="0" smtClean="0">
                          <a:solidFill>
                            <a:schemeClr val="tx1"/>
                          </a:solidFill>
                        </a:rPr>
                        <a:t>49. И, указав рукою Своею на учеников Своих, сказал: вот матерь Моя и братья Мои;</a:t>
                      </a:r>
                    </a:p>
                    <a:p>
                      <a:r>
                        <a:rPr lang="ru-RU" sz="1400" b="1" dirty="0" smtClean="0">
                          <a:solidFill>
                            <a:schemeClr val="tx1"/>
                          </a:solidFill>
                        </a:rPr>
                        <a:t>50. ибо, кто будет исполнять волю Отца Моего Небесного, тот Мне брат, и сестра, и матерь.</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31. И пришли Матерь и братья Его и, стоя вне дома, послали к Нему звать Его.</a:t>
                      </a:r>
                    </a:p>
                    <a:p>
                      <a:r>
                        <a:rPr lang="ru-RU" sz="1400" b="1" dirty="0" smtClean="0">
                          <a:solidFill>
                            <a:schemeClr val="tx1"/>
                          </a:solidFill>
                        </a:rPr>
                        <a:t>32. Около Него сидел народ. И сказали Ему: вот, Матерь Твоя и братья Твои и сестры Твои, вне дома, спрашивают Тебя.</a:t>
                      </a:r>
                    </a:p>
                    <a:p>
                      <a:r>
                        <a:rPr lang="ru-RU" sz="1400" b="1" dirty="0" smtClean="0">
                          <a:solidFill>
                            <a:schemeClr val="tx1"/>
                          </a:solidFill>
                        </a:rPr>
                        <a:t>33. И отвечал им: кто матерь Моя и братья Мои?</a:t>
                      </a:r>
                    </a:p>
                    <a:p>
                      <a:r>
                        <a:rPr lang="ru-RU" sz="1400" b="1" dirty="0" smtClean="0">
                          <a:solidFill>
                            <a:schemeClr val="tx1"/>
                          </a:solidFill>
                        </a:rPr>
                        <a:t>34. И обозрев сидящих вокруг Себя, говорит: вот матерь Моя и братья Мои;</a:t>
                      </a:r>
                    </a:p>
                    <a:p>
                      <a:r>
                        <a:rPr lang="ru-RU" sz="1400" b="1" dirty="0" smtClean="0">
                          <a:solidFill>
                            <a:schemeClr val="tx1"/>
                          </a:solidFill>
                        </a:rPr>
                        <a:t>35. ибо кто будет исполнять волю Божию, тот Мне брат, и сестра, и матерь.</a:t>
                      </a:r>
                      <a:endParaRPr lang="ru-RU" sz="1400" b="1" dirty="0">
                        <a:solidFill>
                          <a:schemeClr val="tx1"/>
                        </a:solidFill>
                      </a:endParaRPr>
                    </a:p>
                  </a:txBody>
                  <a:tcPr marL="36000" marR="36000" marT="18000" marB="18000"/>
                </a:tc>
                <a:tc>
                  <a:txBody>
                    <a:bodyPr/>
                    <a:lstStyle/>
                    <a:p>
                      <a:r>
                        <a:rPr lang="ru-RU" sz="1400" b="1" dirty="0" smtClean="0">
                          <a:solidFill>
                            <a:schemeClr val="tx1"/>
                          </a:solidFill>
                        </a:rPr>
                        <a:t>19. И пришли к Нему Матерь и братья Его, и не могли подойти к Нему по причине народа.</a:t>
                      </a:r>
                    </a:p>
                    <a:p>
                      <a:r>
                        <a:rPr lang="ru-RU" sz="1400" b="1" dirty="0" smtClean="0">
                          <a:solidFill>
                            <a:schemeClr val="tx1"/>
                          </a:solidFill>
                        </a:rPr>
                        <a:t>20. И дали знать Ему: Матерь и братья Твои стоят вне, желая видеть Тебя.</a:t>
                      </a:r>
                    </a:p>
                    <a:p>
                      <a:r>
                        <a:rPr lang="ru-RU" sz="1400" b="1" dirty="0" smtClean="0">
                          <a:solidFill>
                            <a:schemeClr val="tx1"/>
                          </a:solidFill>
                        </a:rPr>
                        <a:t>21. Он сказал им в ответ: матерь Моя и братья Мои суть слушающие слово Божие и исполняющие его.</a:t>
                      </a:r>
                    </a:p>
                    <a:p>
                      <a:endParaRPr lang="ru-RU" sz="800" b="1" dirty="0" smtClean="0">
                        <a:solidFill>
                          <a:schemeClr val="tx1"/>
                        </a:solidFill>
                      </a:endParaRPr>
                    </a:p>
                    <a:p>
                      <a:r>
                        <a:rPr lang="ru-RU" sz="1400" b="1" dirty="0" smtClean="0">
                          <a:solidFill>
                            <a:schemeClr val="tx1"/>
                          </a:solidFill>
                        </a:rPr>
                        <a:t>27. Когда же Он говорил это, одна женщина, возвысив голос из народа, сказала Ему: блаженно чрево, носившее Тебя, и сосцы, Тебя питавшие!</a:t>
                      </a:r>
                    </a:p>
                    <a:p>
                      <a:r>
                        <a:rPr lang="ru-RU" sz="1400" b="1" dirty="0" smtClean="0">
                          <a:solidFill>
                            <a:schemeClr val="tx1"/>
                          </a:solidFill>
                        </a:rPr>
                        <a:t>28. А Он сказал: блаженны слышащие слово Божие и соблюдающие его.</a:t>
                      </a:r>
                      <a:endParaRPr lang="ru-RU" sz="1400" b="1" dirty="0">
                        <a:solidFill>
                          <a:schemeClr val="tx1"/>
                        </a:solidFill>
                      </a:endParaRPr>
                    </a:p>
                  </a:txBody>
                  <a:tcPr marL="36000" marR="36000" marT="18000" marB="18000"/>
                </a:tc>
              </a:tr>
            </a:tbl>
          </a:graphicData>
        </a:graphic>
      </p:graphicFrame>
      <p:sp>
        <p:nvSpPr>
          <p:cNvPr id="4" name="Скругленный прямоугольник 3"/>
          <p:cNvSpPr/>
          <p:nvPr/>
        </p:nvSpPr>
        <p:spPr>
          <a:xfrm>
            <a:off x="1691680" y="188640"/>
            <a:ext cx="5688632" cy="43204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ru-RU" sz="2400" b="1" dirty="0">
                <a:solidFill>
                  <a:schemeClr val="tx1"/>
                </a:solidFill>
              </a:rPr>
              <a:t>Похвала слушающим слово Божие</a:t>
            </a:r>
          </a:p>
        </p:txBody>
      </p:sp>
      <p:sp>
        <p:nvSpPr>
          <p:cNvPr id="2" name="Скругленный прямоугольник 1"/>
          <p:cNvSpPr/>
          <p:nvPr/>
        </p:nvSpPr>
        <p:spPr>
          <a:xfrm>
            <a:off x="251520" y="4653136"/>
            <a:ext cx="8712968" cy="2088232"/>
          </a:xfrm>
          <a:prstGeom prst="roundRect">
            <a:avLst/>
          </a:prstGeom>
          <a:blipFill>
            <a:blip r:embed="rId2"/>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1500" b="1" dirty="0" err="1" smtClean="0">
                <a:solidFill>
                  <a:schemeClr val="tx1"/>
                </a:solidFill>
              </a:rPr>
              <a:t>Свт</a:t>
            </a:r>
            <a:r>
              <a:rPr lang="ru-RU" sz="1500" b="1" dirty="0" smtClean="0">
                <a:solidFill>
                  <a:schemeClr val="tx1"/>
                </a:solidFill>
              </a:rPr>
              <a:t>. Иоанн Златоуст: </a:t>
            </a:r>
            <a:r>
              <a:rPr lang="ru-RU" sz="1500" b="1" i="1" dirty="0" smtClean="0">
                <a:solidFill>
                  <a:schemeClr val="tx1"/>
                </a:solidFill>
              </a:rPr>
              <a:t>«Это </a:t>
            </a:r>
            <a:r>
              <a:rPr lang="ru-RU" sz="1500" b="1" i="1" dirty="0">
                <a:solidFill>
                  <a:schemeClr val="tx1"/>
                </a:solidFill>
              </a:rPr>
              <a:t>говорит Он не потому, чтобы стыдился Матери Своей, или отвергал родившую Его; но желал этим показать, что от того нет ей никакой пользы, если она не исполнит всего должного. В самом деле, поступок ее происходил от излишней ревности к правам своим. Ей хотелось показать народу свою власть над Сыном, о Котором она еще не думала высоко; а потому и приступила не во время. Итак смотри, какая неосмотрительность со стороны ее и братьев! Им надлежало бы войти и слушать вместе с народом, или, если не хотели этого сделать, дожидаться окончания беседы, и потом уже подойти. Но они зовут его вон, и притом при всех, обнаруживая чрез это излишнюю ревность к правам своим и желание показать, что они с большою властью повелевают </a:t>
            </a:r>
            <a:r>
              <a:rPr lang="ru-RU" sz="1500" b="1" i="1" dirty="0" smtClean="0">
                <a:solidFill>
                  <a:schemeClr val="tx1"/>
                </a:solidFill>
              </a:rPr>
              <a:t>Им».</a:t>
            </a:r>
            <a:endParaRPr lang="ru-RU" sz="1500" b="1" i="1" dirty="0">
              <a:solidFill>
                <a:schemeClr val="tx1"/>
              </a:solidFill>
            </a:endParaRPr>
          </a:p>
        </p:txBody>
      </p:sp>
      <p:sp>
        <p:nvSpPr>
          <p:cNvPr id="3" name="Скругленный прямоугольник 2"/>
          <p:cNvSpPr/>
          <p:nvPr/>
        </p:nvSpPr>
        <p:spPr>
          <a:xfrm>
            <a:off x="251520" y="5301208"/>
            <a:ext cx="8712968" cy="1152128"/>
          </a:xfrm>
          <a:prstGeom prst="roundRect">
            <a:avLst/>
          </a:prstGeom>
          <a:blipFill>
            <a:blip r:embed="rId2"/>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smtClean="0">
                <a:solidFill>
                  <a:schemeClr val="tx1"/>
                </a:solidFill>
              </a:rPr>
              <a:t>Свт</a:t>
            </a:r>
            <a:r>
              <a:rPr lang="ru-RU" sz="1500" b="1" dirty="0" smtClean="0">
                <a:solidFill>
                  <a:schemeClr val="tx1"/>
                </a:solidFill>
              </a:rPr>
              <a:t>. Филарет (Дроздов): </a:t>
            </a:r>
            <a:r>
              <a:rPr lang="ru-RU" sz="1500" b="1" i="1" dirty="0" smtClean="0">
                <a:solidFill>
                  <a:schemeClr val="tx1"/>
                </a:solidFill>
              </a:rPr>
              <a:t>«Для </a:t>
            </a:r>
            <a:r>
              <a:rPr lang="ru-RU" sz="1500" b="1" i="1" dirty="0">
                <a:solidFill>
                  <a:schemeClr val="tx1"/>
                </a:solidFill>
              </a:rPr>
              <a:t>чего волею земной Матери хотите вы отвлечь Меня от исполнения воли Отца Небесного? Когда сии две воли влекут в разные стороны — Я знаю и тотчас покажу, которой из них и с какою решительностью должно следовать. Кто Матерь Моя и братья Мои? Кто же они? Кто будет исполнять волю Отца Моего Небесного, тот Мне брат, и сестра и матерь (Мф. 12, 50</a:t>
            </a:r>
            <a:r>
              <a:rPr lang="ru-RU" sz="1500" b="1" i="1" dirty="0" smtClean="0">
                <a:solidFill>
                  <a:schemeClr val="tx1"/>
                </a:solidFill>
              </a:rPr>
              <a:t>)».</a:t>
            </a:r>
            <a:endParaRPr lang="ru-RU" sz="1500" b="1" i="1" dirty="0">
              <a:solidFill>
                <a:schemeClr val="tx1"/>
              </a:solidFill>
            </a:endParaRPr>
          </a:p>
        </p:txBody>
      </p:sp>
      <p:sp>
        <p:nvSpPr>
          <p:cNvPr id="6" name="Скругленный прямоугольник 5"/>
          <p:cNvSpPr/>
          <p:nvPr/>
        </p:nvSpPr>
        <p:spPr>
          <a:xfrm>
            <a:off x="251520" y="4869160"/>
            <a:ext cx="8712968" cy="864096"/>
          </a:xfrm>
          <a:prstGeom prst="roundRect">
            <a:avLst/>
          </a:prstGeom>
          <a:blipFill>
            <a:blip r:embed="rId2"/>
            <a:tile tx="0" ty="0" sx="100000" sy="100000" flip="none" algn="tl"/>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smtClean="0">
                <a:solidFill>
                  <a:schemeClr val="tx1"/>
                </a:solidFill>
              </a:rPr>
              <a:t>Зигабен</a:t>
            </a:r>
            <a:r>
              <a:rPr lang="ru-RU" sz="1500" b="1" dirty="0">
                <a:solidFill>
                  <a:schemeClr val="tx1"/>
                </a:solidFill>
              </a:rPr>
              <a:t>: </a:t>
            </a:r>
            <a:r>
              <a:rPr lang="ru-RU" sz="1500" b="1" i="1" dirty="0">
                <a:solidFill>
                  <a:schemeClr val="tx1"/>
                </a:solidFill>
              </a:rPr>
              <a:t>«Матерью назвал их, как воспринимающих слово учения в разумном чреве души и в свое время рождающих его; а братьями, – как усыновленных Небесному Отцу чрез веру во Христа, а ставших сонаследниками Его Царства. Потом объясняет эту </a:t>
            </a:r>
            <a:r>
              <a:rPr lang="ru-RU" sz="1500" b="1" i="1" dirty="0" smtClean="0">
                <a:solidFill>
                  <a:schemeClr val="tx1"/>
                </a:solidFill>
              </a:rPr>
              <a:t>речь».</a:t>
            </a:r>
            <a:endParaRPr lang="ru-RU" sz="1500" b="1" i="1" dirty="0">
              <a:solidFill>
                <a:schemeClr val="tx1"/>
              </a:solidFill>
            </a:endParaRPr>
          </a:p>
        </p:txBody>
      </p:sp>
    </p:spTree>
    <p:extLst>
      <p:ext uri="{BB962C8B-B14F-4D97-AF65-F5344CB8AC3E}">
        <p14:creationId xmlns:p14="http://schemas.microsoft.com/office/powerpoint/2010/main" val="242119871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3"/>
                                        </p:tgtEl>
                                      </p:cBhvr>
                                    </p:animEffect>
                                    <p:set>
                                      <p:cBhvr>
                                        <p:cTn id="29" dur="1" fill="hold">
                                          <p:stCondLst>
                                            <p:cond delay="499"/>
                                          </p:stCondLst>
                                        </p:cTn>
                                        <p:tgtEl>
                                          <p:spTgt spid="3"/>
                                        </p:tgtEl>
                                        <p:attrNameLst>
                                          <p:attrName>style.visibility</p:attrName>
                                        </p:attrNameLst>
                                      </p:cBhvr>
                                      <p:to>
                                        <p:strVal val="hidden"/>
                                      </p:to>
                                    </p:set>
                                  </p:childTnLst>
                                </p:cTn>
                              </p:par>
                            </p:childTnLst>
                          </p:cTn>
                        </p:par>
                        <p:par>
                          <p:cTn id="30" fill="hold">
                            <p:stCondLst>
                              <p:cond delay="500"/>
                            </p:stCondLst>
                            <p:childTnLst>
                              <p:par>
                                <p:cTn id="31" presetID="22" presetClass="entr" presetSubtype="4"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1" nodeType="clickEffect">
                                  <p:stCondLst>
                                    <p:cond delay="0"/>
                                  </p:stCondLst>
                                  <p:childTnLst>
                                    <p:animEffect transition="out" filter="fade">
                                      <p:cBhvr>
                                        <p:cTn id="37" dur="500"/>
                                        <p:tgtEl>
                                          <p:spTgt spid="6"/>
                                        </p:tgtEl>
                                      </p:cBhvr>
                                    </p:animEffect>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P spid="2" grpId="1" animBg="1"/>
      <p:bldP spid="3" grpId="0" animBg="1"/>
      <p:bldP spid="3" grpId="1" animBg="1"/>
      <p:bldP spid="6" grpId="0" animBg="1"/>
      <p:bldP spid="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dkDnDiag">
          <a:fgClr>
            <a:schemeClr val="accent1"/>
          </a:fgClr>
          <a:bgClr>
            <a:schemeClr val="bg1"/>
          </a:bgClr>
        </a:pattFill>
        <a:effectLst/>
      </p:bgPr>
    </p:bg>
    <p:spTree>
      <p:nvGrpSpPr>
        <p:cNvPr id="1" name=""/>
        <p:cNvGrpSpPr/>
        <p:nvPr/>
      </p:nvGrpSpPr>
      <p:grpSpPr>
        <a:xfrm>
          <a:off x="0" y="0"/>
          <a:ext cx="0" cy="0"/>
          <a:chOff x="0" y="0"/>
          <a:chExt cx="0" cy="0"/>
        </a:xfrm>
      </p:grpSpPr>
      <p:sp>
        <p:nvSpPr>
          <p:cNvPr id="4" name="Скругленный прямоугольник 3"/>
          <p:cNvSpPr/>
          <p:nvPr/>
        </p:nvSpPr>
        <p:spPr>
          <a:xfrm>
            <a:off x="1043608" y="188640"/>
            <a:ext cx="7128792" cy="43204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2400" b="1" dirty="0">
                <a:solidFill>
                  <a:schemeClr val="tx1"/>
                </a:solidFill>
              </a:rPr>
              <a:t>Изобличение внешней </a:t>
            </a:r>
            <a:r>
              <a:rPr lang="ru-RU" sz="2400" b="1" dirty="0" smtClean="0">
                <a:solidFill>
                  <a:schemeClr val="tx1"/>
                </a:solidFill>
              </a:rPr>
              <a:t>праведности (</a:t>
            </a:r>
            <a:r>
              <a:rPr lang="ru-RU" sz="2400" b="1" dirty="0" err="1">
                <a:solidFill>
                  <a:schemeClr val="tx1"/>
                </a:solidFill>
              </a:rPr>
              <a:t>Лк</a:t>
            </a:r>
            <a:r>
              <a:rPr lang="ru-RU" sz="2400" b="1" dirty="0">
                <a:solidFill>
                  <a:schemeClr val="tx1"/>
                </a:solidFill>
              </a:rPr>
              <a:t>. 11, </a:t>
            </a:r>
            <a:r>
              <a:rPr lang="ru-RU" sz="2400" b="1" dirty="0" smtClean="0">
                <a:solidFill>
                  <a:schemeClr val="tx1"/>
                </a:solidFill>
              </a:rPr>
              <a:t>37-54)</a:t>
            </a:r>
            <a:endParaRPr lang="ru-RU" sz="2400" b="1" dirty="0">
              <a:solidFill>
                <a:schemeClr val="tx1"/>
              </a:solidFill>
            </a:endParaRPr>
          </a:p>
        </p:txBody>
      </p:sp>
      <p:sp>
        <p:nvSpPr>
          <p:cNvPr id="5" name="Прямоугольник 4"/>
          <p:cNvSpPr/>
          <p:nvPr/>
        </p:nvSpPr>
        <p:spPr>
          <a:xfrm>
            <a:off x="251520" y="980728"/>
            <a:ext cx="8568952" cy="172819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r>
              <a:rPr lang="ru-RU" sz="1600" b="1" dirty="0" smtClean="0">
                <a:solidFill>
                  <a:schemeClr val="tx1"/>
                </a:solidFill>
              </a:rPr>
              <a:t>37</a:t>
            </a:r>
            <a:r>
              <a:rPr lang="ru-RU" sz="1600" b="1" dirty="0">
                <a:solidFill>
                  <a:schemeClr val="tx1"/>
                </a:solidFill>
              </a:rPr>
              <a:t>. Когда Он говорил это, один фарисей просил Его к себе обедать. Он пришел и возлег.</a:t>
            </a:r>
          </a:p>
          <a:p>
            <a:r>
              <a:rPr lang="ru-RU" sz="1600" b="1" dirty="0">
                <a:solidFill>
                  <a:schemeClr val="tx1"/>
                </a:solidFill>
              </a:rPr>
              <a:t>38. Фарисей же удивился, увидев, что Он не умыл рук перед обедом.</a:t>
            </a:r>
          </a:p>
          <a:p>
            <a:r>
              <a:rPr lang="ru-RU" sz="1600" b="1" dirty="0">
                <a:solidFill>
                  <a:schemeClr val="tx1"/>
                </a:solidFill>
              </a:rPr>
              <a:t>39. Но Господь сказал ему: ныне вы, фарисеи, внешность чаши и блюда очищаете, а внутренность ваша исполнена хищения и лукавства.</a:t>
            </a:r>
          </a:p>
          <a:p>
            <a:r>
              <a:rPr lang="ru-RU" sz="1600" b="1" dirty="0">
                <a:solidFill>
                  <a:schemeClr val="tx1"/>
                </a:solidFill>
              </a:rPr>
              <a:t>40. Неразумные! не Тот же ли, Кто сотворил внешнее, сотворил и внутреннее?</a:t>
            </a:r>
          </a:p>
          <a:p>
            <a:r>
              <a:rPr lang="ru-RU" sz="1600" b="1" dirty="0">
                <a:solidFill>
                  <a:schemeClr val="tx1"/>
                </a:solidFill>
              </a:rPr>
              <a:t>41. Подавайте лучше милостыню из того, что у вас есть, тогда все будет у вас чисто</a:t>
            </a:r>
            <a:r>
              <a:rPr lang="ru-RU" sz="1600" b="1" dirty="0" smtClean="0">
                <a:solidFill>
                  <a:schemeClr val="tx1"/>
                </a:solidFill>
              </a:rPr>
              <a:t>.</a:t>
            </a:r>
            <a:endParaRPr lang="ru-RU" sz="1600" b="1" dirty="0">
              <a:solidFill>
                <a:schemeClr val="tx1"/>
              </a:solidFill>
            </a:endParaRPr>
          </a:p>
        </p:txBody>
      </p:sp>
      <p:sp>
        <p:nvSpPr>
          <p:cNvPr id="2" name="Скругленный прямоугольник 1"/>
          <p:cNvSpPr/>
          <p:nvPr/>
        </p:nvSpPr>
        <p:spPr>
          <a:xfrm>
            <a:off x="179512" y="3140968"/>
            <a:ext cx="8784976" cy="3528392"/>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a:solidFill>
                  <a:schemeClr val="tx1"/>
                </a:solidFill>
              </a:rPr>
              <a:t>: </a:t>
            </a:r>
            <a:r>
              <a:rPr lang="ru-RU" sz="1500" b="1" i="1" dirty="0">
                <a:solidFill>
                  <a:schemeClr val="tx1"/>
                </a:solidFill>
              </a:rPr>
              <a:t>«смотря на неразумный их обычай - умываться пред вкушением пищи, научает, что душа должна быть очищена добрыми делами, так как полоскание водой очищает не душу, а тело. Они, безрассудные, думали, что чрез погружение в воде и </a:t>
            </a:r>
            <a:r>
              <a:rPr lang="ru-RU" sz="1500" b="1" i="1" dirty="0" err="1">
                <a:solidFill>
                  <a:schemeClr val="tx1"/>
                </a:solidFill>
              </a:rPr>
              <a:t>омытие</a:t>
            </a:r>
            <a:r>
              <a:rPr lang="ru-RU" sz="1500" b="1" i="1" dirty="0">
                <a:solidFill>
                  <a:schemeClr val="tx1"/>
                </a:solidFill>
              </a:rPr>
              <a:t> тела вместе с телом очищается и душа их</a:t>
            </a:r>
            <a:r>
              <a:rPr lang="ru-RU" sz="1500" b="1" i="1" dirty="0" smtClean="0">
                <a:solidFill>
                  <a:schemeClr val="tx1"/>
                </a:solidFill>
              </a:rPr>
              <a:t>. </a:t>
            </a:r>
            <a:r>
              <a:rPr lang="ru-RU" sz="1500" b="1" i="1" dirty="0">
                <a:solidFill>
                  <a:schemeClr val="tx1"/>
                </a:solidFill>
              </a:rPr>
              <a:t>Поэтому Господь воспользовался прекрасным примером чаши… убеждает фарисея, что как нет никакой пользы, если чаша снаружи чиста, а внутри наполнена всякой грязью, так нет никакой пользы и в том случае, если, при </a:t>
            </a:r>
            <a:r>
              <a:rPr lang="ru-RU" sz="1500" b="1" i="1" dirty="0" err="1">
                <a:solidFill>
                  <a:schemeClr val="tx1"/>
                </a:solidFill>
              </a:rPr>
              <a:t>омывании</a:t>
            </a:r>
            <a:r>
              <a:rPr lang="ru-RU" sz="1500" b="1" i="1" dirty="0">
                <a:solidFill>
                  <a:schemeClr val="tx1"/>
                </a:solidFill>
              </a:rPr>
              <a:t> тела, душа исполнена всякой нечистоты, например, хищения и лукавства. Господь сделал намек на две господствующие страсти иудеев: словом »хищение» - на любостяжание, словом »лукавство» - на зависть и следствия зависти. Итак, никакой нет пользы, если душа находится в таком состоянии. Безрассудные! Не Тот же ли сотворил и душу, Кто сотворил тело, на котором вы так много останавливаетесь? Поэтому вы должны и душу очищать. Потом научает их, как очищается внутренность, именно: указывает на милостыню. Смотри, пожалуй, как Он, указав на милостыню, врачует обе страсти их, разумею зависть и хищения. Ибо кто истинно милостив, тот не будет ни похищать у того, кому он творит милостыню, ни завидовать </a:t>
            </a:r>
            <a:r>
              <a:rPr lang="ru-RU" sz="1500" b="1" i="1" dirty="0" smtClean="0">
                <a:solidFill>
                  <a:schemeClr val="tx1"/>
                </a:solidFill>
              </a:rPr>
              <a:t>ему».</a:t>
            </a:r>
            <a:endParaRPr lang="ru-RU" sz="1500" b="1" i="1" dirty="0">
              <a:solidFill>
                <a:schemeClr val="tx1"/>
              </a:solidFill>
            </a:endParaRPr>
          </a:p>
        </p:txBody>
      </p:sp>
      <p:sp>
        <p:nvSpPr>
          <p:cNvPr id="6" name="Прямоугольник 5"/>
          <p:cNvSpPr/>
          <p:nvPr/>
        </p:nvSpPr>
        <p:spPr>
          <a:xfrm>
            <a:off x="251520" y="1052736"/>
            <a:ext cx="8568952" cy="187220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rtlCol="0" anchor="ctr"/>
          <a:lstStyle/>
          <a:p>
            <a:r>
              <a:rPr lang="ru-RU" b="1" dirty="0">
                <a:solidFill>
                  <a:schemeClr val="tx1"/>
                </a:solidFill>
              </a:rPr>
              <a:t>42. Но горе вам, фарисеям, что даете десятину с мяты, руты и всяких овощей, и </a:t>
            </a:r>
            <a:r>
              <a:rPr lang="ru-RU" b="1" dirty="0" err="1">
                <a:solidFill>
                  <a:schemeClr val="tx1"/>
                </a:solidFill>
              </a:rPr>
              <a:t>нерадите</a:t>
            </a:r>
            <a:r>
              <a:rPr lang="ru-RU" b="1" dirty="0">
                <a:solidFill>
                  <a:schemeClr val="tx1"/>
                </a:solidFill>
              </a:rPr>
              <a:t> о суде и любви Божией: сие надлежало делать, и того не оставлять.</a:t>
            </a:r>
          </a:p>
          <a:p>
            <a:r>
              <a:rPr lang="ru-RU" b="1" dirty="0">
                <a:solidFill>
                  <a:schemeClr val="tx1"/>
                </a:solidFill>
              </a:rPr>
              <a:t>43. Горе вам, фарисеям, что любите </a:t>
            </a:r>
            <a:r>
              <a:rPr lang="ru-RU" b="1" dirty="0" err="1">
                <a:solidFill>
                  <a:schemeClr val="tx1"/>
                </a:solidFill>
              </a:rPr>
              <a:t>председания</a:t>
            </a:r>
            <a:r>
              <a:rPr lang="ru-RU" b="1" dirty="0">
                <a:solidFill>
                  <a:schemeClr val="tx1"/>
                </a:solidFill>
              </a:rPr>
              <a:t> в синагогах и приветствия в народных собраниях.</a:t>
            </a:r>
          </a:p>
          <a:p>
            <a:r>
              <a:rPr lang="ru-RU" b="1" dirty="0">
                <a:solidFill>
                  <a:schemeClr val="tx1"/>
                </a:solidFill>
              </a:rPr>
              <a:t>44. Горе вам, книжники и фарисеи, лицемеры, что вы — как гробы скрытые, над которыми люди ходят и не знают того.</a:t>
            </a:r>
            <a:endParaRPr lang="ru-RU" b="1" dirty="0">
              <a:solidFill>
                <a:schemeClr val="tx1"/>
              </a:solidFill>
            </a:endParaRPr>
          </a:p>
        </p:txBody>
      </p:sp>
      <p:sp>
        <p:nvSpPr>
          <p:cNvPr id="7" name="Скругленный прямоугольник 6"/>
          <p:cNvSpPr/>
          <p:nvPr/>
        </p:nvSpPr>
        <p:spPr>
          <a:xfrm>
            <a:off x="179512" y="3248980"/>
            <a:ext cx="8784976" cy="1692188"/>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a:solidFill>
                  <a:schemeClr val="tx1"/>
                </a:solidFill>
              </a:rPr>
              <a:t>Блж</a:t>
            </a:r>
            <a:r>
              <a:rPr lang="ru-RU" sz="1500" b="1" dirty="0">
                <a:solidFill>
                  <a:schemeClr val="tx1"/>
                </a:solidFill>
              </a:rPr>
              <a:t>. </a:t>
            </a:r>
            <a:r>
              <a:rPr lang="ru-RU" sz="1500" b="1" dirty="0" err="1">
                <a:solidFill>
                  <a:schemeClr val="tx1"/>
                </a:solidFill>
              </a:rPr>
              <a:t>Феофилакт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Фарисеи именно для того, чтобы не преступить Закона, давали десятину и с самых незначительных предметов, и если кто упрекал их в мелочности, они ссылались на Закон, который повелевал приносить священникам десятину со всего. Поэтому Господь и говорит: как сим вы не пренебрегаете, так надлежало вам творить суд и любовь Божию. Поскольку фарисеи были неправосудны, притесняли вдовиц и сирот, то Господь говорит: должно вам иметь </a:t>
            </a:r>
            <a:r>
              <a:rPr lang="ru-RU" sz="1500" b="1" i="1" dirty="0" smtClean="0">
                <a:solidFill>
                  <a:schemeClr val="tx1"/>
                </a:solidFill>
              </a:rPr>
              <a:t>«суд</a:t>
            </a:r>
            <a:r>
              <a:rPr lang="ru-RU" sz="1500" b="1" i="1" dirty="0">
                <a:solidFill>
                  <a:schemeClr val="tx1"/>
                </a:solidFill>
              </a:rPr>
              <a:t>», то есть правосудие. Поскольку же они были презрительны и к Богу, без рассуждения простирая руку к священным делам, то Господь заповедует им иметь «любовь Божию</a:t>
            </a:r>
            <a:r>
              <a:rPr lang="ru-RU" sz="1500" b="1" i="1" dirty="0" smtClean="0">
                <a:solidFill>
                  <a:schemeClr val="tx1"/>
                </a:solidFill>
              </a:rPr>
              <a:t>»».</a:t>
            </a:r>
            <a:endParaRPr lang="ru-RU" sz="1500" b="1" i="1" dirty="0">
              <a:solidFill>
                <a:schemeClr val="tx1"/>
              </a:solidFill>
            </a:endParaRPr>
          </a:p>
        </p:txBody>
      </p:sp>
      <p:sp>
        <p:nvSpPr>
          <p:cNvPr id="8" name="Скругленный прямоугольник 7"/>
          <p:cNvSpPr/>
          <p:nvPr/>
        </p:nvSpPr>
        <p:spPr>
          <a:xfrm>
            <a:off x="179512" y="5229200"/>
            <a:ext cx="8784976" cy="1296144"/>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«Они </a:t>
            </a:r>
            <a:r>
              <a:rPr lang="ru-RU" sz="1500" b="1" i="1" dirty="0">
                <a:solidFill>
                  <a:schemeClr val="tx1"/>
                </a:solidFill>
              </a:rPr>
              <a:t>(фарисеи) любили, чтобы всякий человек отдавал им честь и чтобы в народных собраниях называли их титулом: </a:t>
            </a:r>
            <a:r>
              <a:rPr lang="ru-RU" sz="1500" b="1" i="1" dirty="0" smtClean="0">
                <a:solidFill>
                  <a:schemeClr val="tx1"/>
                </a:solidFill>
              </a:rPr>
              <a:t>учитель. </a:t>
            </a:r>
            <a:r>
              <a:rPr lang="ru-RU" sz="1500" b="1" i="1" dirty="0">
                <a:solidFill>
                  <a:schemeClr val="tx1"/>
                </a:solidFill>
              </a:rPr>
              <a:t>Господь же говорит: вы подобны гробам, которые полны всякой гнилости, а снаружи блещут мрамором; люди по наружности их не узнают, какими правилами они руководствуются в жизни (почему они ходят), а если бы знали, то отвратились бы по причине внутренней </a:t>
            </a:r>
            <a:r>
              <a:rPr lang="ru-RU" sz="1500" b="1" i="1" dirty="0" smtClean="0">
                <a:solidFill>
                  <a:schemeClr val="tx1"/>
                </a:solidFill>
              </a:rPr>
              <a:t>скверности».</a:t>
            </a:r>
            <a:endParaRPr lang="ru-RU" sz="1500" b="1" i="1" dirty="0">
              <a:solidFill>
                <a:schemeClr val="tx1"/>
              </a:solidFill>
            </a:endParaRPr>
          </a:p>
        </p:txBody>
      </p:sp>
      <p:sp>
        <p:nvSpPr>
          <p:cNvPr id="9" name="Прямоугольник 8"/>
          <p:cNvSpPr/>
          <p:nvPr/>
        </p:nvSpPr>
        <p:spPr>
          <a:xfrm>
            <a:off x="251520" y="836712"/>
            <a:ext cx="8568952" cy="288032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nSpc>
                <a:spcPct val="93000"/>
              </a:lnSpc>
            </a:pPr>
            <a:r>
              <a:rPr lang="ru-RU" b="1" dirty="0">
                <a:solidFill>
                  <a:schemeClr val="tx1"/>
                </a:solidFill>
              </a:rPr>
              <a:t>45. На это некто из законников сказал Ему: Учитель! говоря это, Ты и нас обижаешь.</a:t>
            </a:r>
          </a:p>
          <a:p>
            <a:pPr>
              <a:lnSpc>
                <a:spcPct val="93000"/>
              </a:lnSpc>
            </a:pPr>
            <a:r>
              <a:rPr lang="ru-RU" b="1" dirty="0">
                <a:solidFill>
                  <a:schemeClr val="tx1"/>
                </a:solidFill>
              </a:rPr>
              <a:t>46. Но Он сказал: и вам, законникам, горе, что налагаете на людей бремена </a:t>
            </a:r>
            <a:r>
              <a:rPr lang="ru-RU" b="1" dirty="0" err="1">
                <a:solidFill>
                  <a:schemeClr val="tx1"/>
                </a:solidFill>
              </a:rPr>
              <a:t>неудобоносимые</a:t>
            </a:r>
            <a:r>
              <a:rPr lang="ru-RU" b="1" dirty="0">
                <a:solidFill>
                  <a:schemeClr val="tx1"/>
                </a:solidFill>
              </a:rPr>
              <a:t>, а сами и одним перстом своим не дотрагиваетесь до них.</a:t>
            </a:r>
          </a:p>
          <a:p>
            <a:pPr>
              <a:lnSpc>
                <a:spcPct val="93000"/>
              </a:lnSpc>
            </a:pPr>
            <a:r>
              <a:rPr lang="ru-RU" b="1" dirty="0">
                <a:solidFill>
                  <a:schemeClr val="tx1"/>
                </a:solidFill>
              </a:rPr>
              <a:t>47. Горе вам, что строите гробницы пророкам, которых избили отцы ваши:</a:t>
            </a:r>
          </a:p>
          <a:p>
            <a:pPr>
              <a:lnSpc>
                <a:spcPct val="93000"/>
              </a:lnSpc>
            </a:pPr>
            <a:r>
              <a:rPr lang="ru-RU" b="1" dirty="0">
                <a:solidFill>
                  <a:schemeClr val="tx1"/>
                </a:solidFill>
              </a:rPr>
              <a:t>48. сим вы свидетельствуете о делах отцов ваших и соглашаетесь с ними, ибо они избили пророков, а вы строите им гробницы.</a:t>
            </a:r>
          </a:p>
          <a:p>
            <a:pPr>
              <a:lnSpc>
                <a:spcPct val="93000"/>
              </a:lnSpc>
            </a:pPr>
            <a:r>
              <a:rPr lang="ru-RU" b="1" dirty="0">
                <a:solidFill>
                  <a:schemeClr val="tx1"/>
                </a:solidFill>
              </a:rPr>
              <a:t>49. Потому и премудрость Божия сказала: пошлю к ним пророков и Апостолов, и из них одних убьют, а других изгонят,</a:t>
            </a:r>
          </a:p>
          <a:p>
            <a:pPr>
              <a:lnSpc>
                <a:spcPct val="93000"/>
              </a:lnSpc>
            </a:pPr>
            <a:r>
              <a:rPr lang="ru-RU" b="1" dirty="0">
                <a:solidFill>
                  <a:schemeClr val="tx1"/>
                </a:solidFill>
              </a:rPr>
              <a:t>50. да взыщется от рода сего кровь всех пророков, пролитая от создания мира,</a:t>
            </a:r>
          </a:p>
          <a:p>
            <a:pPr>
              <a:lnSpc>
                <a:spcPct val="93000"/>
              </a:lnSpc>
            </a:pPr>
            <a:r>
              <a:rPr lang="ru-RU" b="1" dirty="0">
                <a:solidFill>
                  <a:schemeClr val="tx1"/>
                </a:solidFill>
              </a:rPr>
              <a:t>51. от крови Авеля до крови </a:t>
            </a:r>
            <a:r>
              <a:rPr lang="ru-RU" b="1" dirty="0" err="1">
                <a:solidFill>
                  <a:schemeClr val="tx1"/>
                </a:solidFill>
              </a:rPr>
              <a:t>Захарии</a:t>
            </a:r>
            <a:r>
              <a:rPr lang="ru-RU" b="1" dirty="0">
                <a:solidFill>
                  <a:schemeClr val="tx1"/>
                </a:solidFill>
              </a:rPr>
              <a:t>, убитого между жертвенником и храмом. Ей, говорю вам, взыщется от рода сего.</a:t>
            </a:r>
            <a:endParaRPr lang="ru-RU" b="1" dirty="0">
              <a:solidFill>
                <a:schemeClr val="tx1"/>
              </a:solidFill>
            </a:endParaRPr>
          </a:p>
        </p:txBody>
      </p:sp>
      <p:sp>
        <p:nvSpPr>
          <p:cNvPr id="10" name="Скругленный прямоугольник 9"/>
          <p:cNvSpPr/>
          <p:nvPr/>
        </p:nvSpPr>
        <p:spPr>
          <a:xfrm>
            <a:off x="179512" y="3933056"/>
            <a:ext cx="8784976" cy="2016224"/>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ru-RU" sz="1500" b="1" dirty="0" err="1">
                <a:solidFill>
                  <a:schemeClr val="tx1"/>
                </a:solidFill>
              </a:rPr>
              <a:t>Блж</a:t>
            </a:r>
            <a:r>
              <a:rPr lang="ru-RU" sz="1500" b="1" dirty="0">
                <a:solidFill>
                  <a:schemeClr val="tx1"/>
                </a:solidFill>
              </a:rPr>
              <a:t>. </a:t>
            </a:r>
            <a:r>
              <a:rPr lang="ru-RU" sz="1500" b="1" dirty="0" err="1">
                <a:solidFill>
                  <a:schemeClr val="tx1"/>
                </a:solidFill>
              </a:rPr>
              <a:t>Феофилакт</a:t>
            </a:r>
            <a:r>
              <a:rPr lang="ru-RU" sz="1500" b="1" dirty="0" smtClean="0">
                <a:solidFill>
                  <a:schemeClr val="tx1"/>
                </a:solidFill>
              </a:rPr>
              <a:t>: </a:t>
            </a:r>
            <a:r>
              <a:rPr lang="ru-RU" sz="1500" b="1" i="1" dirty="0" smtClean="0">
                <a:solidFill>
                  <a:schemeClr val="tx1"/>
                </a:solidFill>
              </a:rPr>
              <a:t>«</a:t>
            </a:r>
            <a:r>
              <a:rPr lang="ru-RU" sz="1500" b="1" i="1" dirty="0">
                <a:solidFill>
                  <a:schemeClr val="tx1"/>
                </a:solidFill>
              </a:rPr>
              <a:t>Фарисеи считались подвижниками и отсеченными от прочих, а законники были книжники и учителя и для желающих разрешали вопросы из Закона. Они (законники) налагали на людей бремена тяжелые и </a:t>
            </a:r>
            <a:r>
              <a:rPr lang="ru-RU" sz="1500" b="1" i="1" dirty="0" err="1">
                <a:solidFill>
                  <a:schemeClr val="tx1"/>
                </a:solidFill>
              </a:rPr>
              <a:t>неудобоносимые</a:t>
            </a:r>
            <a:r>
              <a:rPr lang="ru-RU" sz="1500" b="1" i="1" dirty="0">
                <a:solidFill>
                  <a:schemeClr val="tx1"/>
                </a:solidFill>
              </a:rPr>
              <a:t>; а сами не дотрагивались до этих бремен и перстом своим, то есть сами ничего не соблюдали из того, что заповедовали прочим. Когда же он ничего не делает из того, чему учит, тогда бремена кажутся ученикам истинно тяжелыми, так как даже и учитель не может выполнить их. - Господь обнаруживает также, что иудеи - потомки Каина и наследники его злобы, когда говорит, что вся кровь, пролитая от Авеля до </a:t>
            </a:r>
            <a:r>
              <a:rPr lang="ru-RU" sz="1500" b="1" i="1" dirty="0" err="1">
                <a:solidFill>
                  <a:schemeClr val="tx1"/>
                </a:solidFill>
              </a:rPr>
              <a:t>Захарии</a:t>
            </a:r>
            <a:r>
              <a:rPr lang="ru-RU" sz="1500" b="1" i="1" dirty="0">
                <a:solidFill>
                  <a:schemeClr val="tx1"/>
                </a:solidFill>
              </a:rPr>
              <a:t>, взыщется от рода сего. Вы, - говорит, - убивали пророков, братьев ваших, как и он - </a:t>
            </a:r>
            <a:r>
              <a:rPr lang="ru-RU" sz="1500" b="1" i="1" dirty="0" smtClean="0">
                <a:solidFill>
                  <a:schemeClr val="tx1"/>
                </a:solidFill>
              </a:rPr>
              <a:t>Авеля».</a:t>
            </a:r>
            <a:endParaRPr lang="ru-RU" sz="1500" b="1" i="1" dirty="0">
              <a:solidFill>
                <a:schemeClr val="tx1"/>
              </a:solidFill>
            </a:endParaRPr>
          </a:p>
        </p:txBody>
      </p:sp>
      <p:sp>
        <p:nvSpPr>
          <p:cNvPr id="11" name="Скругленный прямоугольник 10"/>
          <p:cNvSpPr/>
          <p:nvPr/>
        </p:nvSpPr>
        <p:spPr>
          <a:xfrm>
            <a:off x="179512" y="4365104"/>
            <a:ext cx="8784976" cy="1944216"/>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dirty="0" smtClean="0">
                <a:solidFill>
                  <a:schemeClr val="tx1"/>
                </a:solidFill>
              </a:rPr>
              <a:t>: </a:t>
            </a:r>
            <a:r>
              <a:rPr lang="ru-RU" sz="1500" b="1" i="1" dirty="0" smtClean="0">
                <a:solidFill>
                  <a:schemeClr val="tx1"/>
                </a:solidFill>
              </a:rPr>
              <a:t>«Кто </a:t>
            </a:r>
            <a:r>
              <a:rPr lang="ru-RU" sz="1500" b="1" i="1" dirty="0">
                <a:solidFill>
                  <a:schemeClr val="tx1"/>
                </a:solidFill>
              </a:rPr>
              <a:t>же был </a:t>
            </a:r>
            <a:r>
              <a:rPr lang="ru-RU" sz="1500" b="1" i="1" dirty="0" err="1">
                <a:solidFill>
                  <a:schemeClr val="tx1"/>
                </a:solidFill>
              </a:rPr>
              <a:t>Захария</a:t>
            </a:r>
            <a:r>
              <a:rPr lang="ru-RU" sz="1500" b="1" i="1" dirty="0">
                <a:solidFill>
                  <a:schemeClr val="tx1"/>
                </a:solidFill>
              </a:rPr>
              <a:t>, которого убили между храмом и алтарем? Одни говорят, что это давнишний </a:t>
            </a:r>
            <a:r>
              <a:rPr lang="ru-RU" sz="1500" b="1" i="1" dirty="0" err="1">
                <a:solidFill>
                  <a:schemeClr val="tx1"/>
                </a:solidFill>
              </a:rPr>
              <a:t>Захария</a:t>
            </a:r>
            <a:r>
              <a:rPr lang="ru-RU" sz="1500" b="1" i="1" dirty="0">
                <a:solidFill>
                  <a:schemeClr val="tx1"/>
                </a:solidFill>
              </a:rPr>
              <a:t>, сын </a:t>
            </a:r>
            <a:r>
              <a:rPr lang="ru-RU" sz="1500" b="1" i="1" dirty="0" err="1">
                <a:solidFill>
                  <a:schemeClr val="tx1"/>
                </a:solidFill>
              </a:rPr>
              <a:t>Иодаев</a:t>
            </a:r>
            <a:r>
              <a:rPr lang="ru-RU" sz="1500" b="1" i="1" dirty="0">
                <a:solidFill>
                  <a:schemeClr val="tx1"/>
                </a:solidFill>
              </a:rPr>
              <a:t>, которого побили камнями, как известно из книги </a:t>
            </a:r>
            <a:r>
              <a:rPr lang="ru-RU" sz="1500" b="1" i="1" dirty="0" smtClean="0">
                <a:solidFill>
                  <a:schemeClr val="tx1"/>
                </a:solidFill>
              </a:rPr>
              <a:t>Царств (2 Пар. 24, 20-21). </a:t>
            </a:r>
            <a:r>
              <a:rPr lang="ru-RU" sz="1500" b="1" i="1" dirty="0">
                <a:solidFill>
                  <a:schemeClr val="tx1"/>
                </a:solidFill>
              </a:rPr>
              <a:t>Другие же говорят, что это отец Предтечи. Он не исключил из ряда дев Богородицу после того, как она родила Христа, и поставил ее на том же месте, где и они стояли; а это место было между храмом и внешним медным алтарем. За это и убили его. Так как некоторые ожидали во Христе будущего царя своего, а другие между тем не желали быть под властью царя, то поэтому убили этого святого и за то, что он утверждал, что родила Дева и что родился Христос, будущий Царь их, что было им противно, ибо они желали быть без </a:t>
            </a:r>
            <a:r>
              <a:rPr lang="ru-RU" sz="1500" b="1" i="1" dirty="0" smtClean="0">
                <a:solidFill>
                  <a:schemeClr val="tx1"/>
                </a:solidFill>
              </a:rPr>
              <a:t>царя».</a:t>
            </a:r>
            <a:endParaRPr lang="ru-RU" sz="1500" b="1" i="1" dirty="0">
              <a:solidFill>
                <a:schemeClr val="tx1"/>
              </a:solidFill>
            </a:endParaRPr>
          </a:p>
        </p:txBody>
      </p:sp>
      <p:sp>
        <p:nvSpPr>
          <p:cNvPr id="12" name="Прямоугольник 11"/>
          <p:cNvSpPr/>
          <p:nvPr/>
        </p:nvSpPr>
        <p:spPr>
          <a:xfrm>
            <a:off x="251520" y="980728"/>
            <a:ext cx="8568952" cy="187220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ru-RU" b="1" dirty="0">
                <a:solidFill>
                  <a:schemeClr val="tx1"/>
                </a:solidFill>
              </a:rPr>
              <a:t>52. Горе вам, законникам, что вы взяли ключ разумения: сами не вошли, и входящим воспрепятствовали.</a:t>
            </a:r>
          </a:p>
          <a:p>
            <a:r>
              <a:rPr lang="ru-RU" b="1" dirty="0">
                <a:solidFill>
                  <a:schemeClr val="tx1"/>
                </a:solidFill>
              </a:rPr>
              <a:t>53. Когда Он говорил им это, книжники и фарисеи начали сильно приступать к Нему, вынуждая у Него ответы на многое,</a:t>
            </a:r>
          </a:p>
          <a:p>
            <a:r>
              <a:rPr lang="ru-RU" b="1" dirty="0">
                <a:solidFill>
                  <a:schemeClr val="tx1"/>
                </a:solidFill>
              </a:rPr>
              <a:t>54. подыскиваясь под Него и стараясь уловить что-нибудь из уст Его, чтобы обвинить Его.</a:t>
            </a:r>
            <a:endParaRPr lang="ru-RU" b="1" dirty="0">
              <a:solidFill>
                <a:schemeClr val="tx1"/>
              </a:solidFill>
            </a:endParaRPr>
          </a:p>
        </p:txBody>
      </p:sp>
      <p:sp>
        <p:nvSpPr>
          <p:cNvPr id="13" name="Скругленный прямоугольник 12"/>
          <p:cNvSpPr/>
          <p:nvPr/>
        </p:nvSpPr>
        <p:spPr>
          <a:xfrm>
            <a:off x="251520" y="3501008"/>
            <a:ext cx="8568952" cy="1656184"/>
          </a:xfrm>
          <a:prstGeom prst="roundRect">
            <a:avLst/>
          </a:prstGeom>
          <a:pattFill prst="dkHorz">
            <a:fgClr>
              <a:schemeClr val="accent1">
                <a:lumMod val="40000"/>
                <a:lumOff val="60000"/>
              </a:schemeClr>
            </a:fgClr>
            <a:bgClr>
              <a:schemeClr val="bg1"/>
            </a:bgClr>
          </a:patt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500" b="1" dirty="0" err="1" smtClean="0">
                <a:solidFill>
                  <a:schemeClr val="tx1"/>
                </a:solidFill>
              </a:rPr>
              <a:t>Блж</a:t>
            </a:r>
            <a:r>
              <a:rPr lang="ru-RU" sz="1500" b="1" dirty="0" smtClean="0">
                <a:solidFill>
                  <a:schemeClr val="tx1"/>
                </a:solidFill>
              </a:rPr>
              <a:t>. </a:t>
            </a:r>
            <a:r>
              <a:rPr lang="ru-RU" sz="1500" b="1" dirty="0" err="1" smtClean="0">
                <a:solidFill>
                  <a:schemeClr val="tx1"/>
                </a:solidFill>
              </a:rPr>
              <a:t>Феофилакт</a:t>
            </a:r>
            <a:r>
              <a:rPr lang="ru-RU" sz="1500" b="1" i="1" dirty="0" smtClean="0">
                <a:solidFill>
                  <a:schemeClr val="tx1"/>
                </a:solidFill>
              </a:rPr>
              <a:t>: ««</a:t>
            </a:r>
            <a:r>
              <a:rPr lang="ru-RU" sz="1500" b="1" i="1" dirty="0">
                <a:solidFill>
                  <a:schemeClr val="tx1"/>
                </a:solidFill>
              </a:rPr>
              <a:t>Ключом разумения» Господь назвал учение и руководство посредством Закона, могущего приводить ко Христу. Ибо Закон, без сомнения, служит руководителем ко </a:t>
            </a:r>
            <a:r>
              <a:rPr lang="ru-RU" sz="1500" b="1" i="1" dirty="0" smtClean="0">
                <a:solidFill>
                  <a:schemeClr val="tx1"/>
                </a:solidFill>
              </a:rPr>
              <a:t>Христу (</a:t>
            </a:r>
            <a:r>
              <a:rPr lang="ru-RU" sz="1500" b="1" i="1" dirty="0" err="1" smtClean="0">
                <a:solidFill>
                  <a:schemeClr val="tx1"/>
                </a:solidFill>
              </a:rPr>
              <a:t>Гал</a:t>
            </a:r>
            <a:r>
              <a:rPr lang="ru-RU" sz="1500" b="1" i="1" dirty="0" smtClean="0">
                <a:solidFill>
                  <a:schemeClr val="tx1"/>
                </a:solidFill>
              </a:rPr>
              <a:t>. 3, 24). </a:t>
            </a:r>
            <a:r>
              <a:rPr lang="ru-RU" sz="1500" b="1" i="1" dirty="0">
                <a:solidFill>
                  <a:schemeClr val="tx1"/>
                </a:solidFill>
              </a:rPr>
              <a:t>Итак, законники по-видимому объясняли Закон, а между тем злонамеренно удерживали ключ разумения и не отворяли дверей Закона, чрез которые могли бы сами они и народ прийти ко Христу. Закон служит дверью ко Христу. Но эта дверь остается заключенной, если кто-нибудь не объяснит премрачной стороны Закона и таким образом не отворит </a:t>
            </a:r>
            <a:r>
              <a:rPr lang="ru-RU" sz="1500" b="1" i="1" dirty="0" smtClean="0">
                <a:solidFill>
                  <a:schemeClr val="tx1"/>
                </a:solidFill>
              </a:rPr>
              <a:t>двери».</a:t>
            </a:r>
            <a:endParaRPr lang="ru-RU" sz="1500" b="1" i="1" dirty="0">
              <a:solidFill>
                <a:schemeClr val="tx1"/>
              </a:solidFill>
            </a:endParaRPr>
          </a:p>
        </p:txBody>
      </p:sp>
    </p:spTree>
    <p:extLst>
      <p:ext uri="{BB962C8B-B14F-4D97-AF65-F5344CB8AC3E}">
        <p14:creationId xmlns:p14="http://schemas.microsoft.com/office/powerpoint/2010/main" val="363264134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par>
                                <p:cTn id="21" presetID="10" presetClass="exit" presetSubtype="0" fill="hold" grpId="1" nodeType="withEffect">
                                  <p:stCondLst>
                                    <p:cond delay="0"/>
                                  </p:stCondLst>
                                  <p:childTnLst>
                                    <p:animEffect transition="out" filter="fade">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childTnLst>
                          </p:cTn>
                        </p:par>
                        <p:par>
                          <p:cTn id="24" fill="hold">
                            <p:stCondLst>
                              <p:cond delay="500"/>
                            </p:stCondLst>
                            <p:childTnLst>
                              <p:par>
                                <p:cTn id="25" presetID="22" presetClass="entr" presetSubtype="4"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00"/>
                                        <p:tgtEl>
                                          <p:spTgt spid="7"/>
                                        </p:tgtEl>
                                      </p:cBhvr>
                                    </p:animEffect>
                                  </p:childTnLst>
                                </p:cTn>
                              </p:par>
                            </p:childTnLst>
                          </p:cTn>
                        </p:par>
                        <p:par>
                          <p:cTn id="33" fill="hold">
                            <p:stCondLst>
                              <p:cond delay="500"/>
                            </p:stCondLst>
                            <p:childTnLst>
                              <p:par>
                                <p:cTn id="34" presetID="22" presetClass="entr" presetSubtype="4" fill="hold" grpId="0" nodeType="afterEffect">
                                  <p:stCondLst>
                                    <p:cond delay="100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7"/>
                                        </p:tgtEl>
                                      </p:cBhvr>
                                    </p:animEffect>
                                    <p:set>
                                      <p:cBhvr>
                                        <p:cTn id="41" dur="1" fill="hold">
                                          <p:stCondLst>
                                            <p:cond delay="499"/>
                                          </p:stCondLst>
                                        </p:cTn>
                                        <p:tgtEl>
                                          <p:spTgt spid="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6"/>
                                        </p:tgtEl>
                                      </p:cBhvr>
                                    </p:animEffect>
                                    <p:set>
                                      <p:cBhvr>
                                        <p:cTn id="47" dur="1" fill="hold">
                                          <p:stCondLst>
                                            <p:cond delay="499"/>
                                          </p:stCondLst>
                                        </p:cTn>
                                        <p:tgtEl>
                                          <p:spTgt spid="6"/>
                                        </p:tgtEl>
                                        <p:attrNameLst>
                                          <p:attrName>style.visibility</p:attrName>
                                        </p:attrNameLst>
                                      </p:cBhvr>
                                      <p:to>
                                        <p:strVal val="hidden"/>
                                      </p:to>
                                    </p:set>
                                  </p:childTnLst>
                                </p:cTn>
                              </p:par>
                            </p:childTnLst>
                          </p:cTn>
                        </p:par>
                        <p:par>
                          <p:cTn id="48" fill="hold">
                            <p:stCondLst>
                              <p:cond delay="500"/>
                            </p:stCondLst>
                            <p:childTnLst>
                              <p:par>
                                <p:cTn id="49" presetID="22" presetClass="entr" presetSubtype="4"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down)">
                                      <p:cBhvr>
                                        <p:cTn id="51" dur="500"/>
                                        <p:tgtEl>
                                          <p:spTgt spid="9"/>
                                        </p:tgtEl>
                                      </p:cBhvr>
                                    </p:animEffect>
                                  </p:childTnLst>
                                </p:cTn>
                              </p:par>
                            </p:childTnLst>
                          </p:cTn>
                        </p:par>
                        <p:par>
                          <p:cTn id="52" fill="hold">
                            <p:stCondLst>
                              <p:cond delay="1000"/>
                            </p:stCondLst>
                            <p:childTnLst>
                              <p:par>
                                <p:cTn id="53" presetID="22" presetClass="entr" presetSubtype="4"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down)">
                                      <p:cBhvr>
                                        <p:cTn id="55" dur="5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childTnLst>
                          </p:cTn>
                        </p:par>
                        <p:par>
                          <p:cTn id="61" fill="hold">
                            <p:stCondLst>
                              <p:cond delay="500"/>
                            </p:stCondLst>
                            <p:childTnLst>
                              <p:par>
                                <p:cTn id="62" presetID="22" presetClass="entr" presetSubtype="4" fill="hold" grpId="0" nodeType="after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wipe(down)">
                                      <p:cBhvr>
                                        <p:cTn id="64" dur="5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xit" presetSubtype="0" fill="hold" grpId="1" nodeType="clickEffect">
                                  <p:stCondLst>
                                    <p:cond delay="0"/>
                                  </p:stCondLst>
                                  <p:childTnLst>
                                    <p:animEffect transition="out" filter="fade">
                                      <p:cBhvr>
                                        <p:cTn id="68" dur="500"/>
                                        <p:tgtEl>
                                          <p:spTgt spid="11"/>
                                        </p:tgtEl>
                                      </p:cBhvr>
                                    </p:animEffect>
                                    <p:set>
                                      <p:cBhvr>
                                        <p:cTn id="69" dur="1" fill="hold">
                                          <p:stCondLst>
                                            <p:cond delay="499"/>
                                          </p:stCondLst>
                                        </p:cTn>
                                        <p:tgtEl>
                                          <p:spTgt spid="11"/>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9"/>
                                        </p:tgtEl>
                                      </p:cBhvr>
                                    </p:animEffect>
                                    <p:set>
                                      <p:cBhvr>
                                        <p:cTn id="72" dur="1" fill="hold">
                                          <p:stCondLst>
                                            <p:cond delay="499"/>
                                          </p:stCondLst>
                                        </p:cTn>
                                        <p:tgtEl>
                                          <p:spTgt spid="9"/>
                                        </p:tgtEl>
                                        <p:attrNameLst>
                                          <p:attrName>style.visibility</p:attrName>
                                        </p:attrNameLst>
                                      </p:cBhvr>
                                      <p:to>
                                        <p:strVal val="hidden"/>
                                      </p:to>
                                    </p:set>
                                  </p:childTnLst>
                                </p:cTn>
                              </p:par>
                            </p:childTnLst>
                          </p:cTn>
                        </p:par>
                        <p:par>
                          <p:cTn id="73" fill="hold">
                            <p:stCondLst>
                              <p:cond delay="500"/>
                            </p:stCondLst>
                            <p:childTnLst>
                              <p:par>
                                <p:cTn id="74" presetID="22" presetClass="entr" presetSubtype="4" fill="hold" grpId="0" nodeType="after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wipe(down)">
                                      <p:cBhvr>
                                        <p:cTn id="76" dur="500"/>
                                        <p:tgtEl>
                                          <p:spTgt spid="12"/>
                                        </p:tgtEl>
                                      </p:cBhvr>
                                    </p:animEffect>
                                  </p:childTnLst>
                                </p:cTn>
                              </p:par>
                            </p:childTnLst>
                          </p:cTn>
                        </p:par>
                        <p:par>
                          <p:cTn id="77" fill="hold">
                            <p:stCondLst>
                              <p:cond delay="1000"/>
                            </p:stCondLst>
                            <p:childTnLst>
                              <p:par>
                                <p:cTn id="78" presetID="22" presetClass="entr" presetSubtype="4" fill="hold" grpId="0" nodeType="afterEffect">
                                  <p:stCondLst>
                                    <p:cond delay="250"/>
                                  </p:stCondLst>
                                  <p:childTnLst>
                                    <p:set>
                                      <p:cBhvr>
                                        <p:cTn id="79" dur="1" fill="hold">
                                          <p:stCondLst>
                                            <p:cond delay="0"/>
                                          </p:stCondLst>
                                        </p:cTn>
                                        <p:tgtEl>
                                          <p:spTgt spid="13"/>
                                        </p:tgtEl>
                                        <p:attrNameLst>
                                          <p:attrName>style.visibility</p:attrName>
                                        </p:attrNameLst>
                                      </p:cBhvr>
                                      <p:to>
                                        <p:strVal val="visible"/>
                                      </p:to>
                                    </p:set>
                                    <p:animEffect transition="in" filter="wipe(down)">
                                      <p:cBhvr>
                                        <p:cTn id="8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2" grpId="0" animBg="1"/>
      <p:bldP spid="2" grpId="1" animBg="1"/>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3"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6978</Words>
  <Application>Microsoft Office PowerPoint</Application>
  <PresentationFormat>Экран (4:3)</PresentationFormat>
  <Paragraphs>219</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Лекция 15. Исцеление бесноватого и обличение фарисеев за хулу на Духа Святого. Ответ Господа искавшим от Него знамения.  Изобличение внешней праведности фарисеев.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15. Исцеление бесноватого (слепого и немого) (Мф. 12, 22-32; Мк. 3, 20-30; Лк. 11, 14-23).  Изобличение хулы на Духа Святого (Мф. 12, 24-37; Мк. 3:20-30; Лк. 11:15-26).  О требовании знамения . </dc:title>
  <dc:creator>Николай Казинов</dc:creator>
  <cp:lastModifiedBy>Николай Казинов</cp:lastModifiedBy>
  <cp:revision>123</cp:revision>
  <dcterms:created xsi:type="dcterms:W3CDTF">2014-03-08T11:03:50Z</dcterms:created>
  <dcterms:modified xsi:type="dcterms:W3CDTF">2014-03-10T16:16:12Z</dcterms:modified>
</cp:coreProperties>
</file>