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0" r:id="rId4"/>
    <p:sldId id="281" r:id="rId5"/>
    <p:sldId id="293" r:id="rId6"/>
    <p:sldId id="294" r:id="rId7"/>
    <p:sldId id="282" r:id="rId8"/>
    <p:sldId id="283" r:id="rId9"/>
    <p:sldId id="295" r:id="rId10"/>
    <p:sldId id="263" r:id="rId11"/>
    <p:sldId id="284" r:id="rId12"/>
    <p:sldId id="266" r:id="rId13"/>
    <p:sldId id="264" r:id="rId14"/>
    <p:sldId id="265" r:id="rId15"/>
    <p:sldId id="267" r:id="rId16"/>
    <p:sldId id="268" r:id="rId17"/>
    <p:sldId id="269" r:id="rId18"/>
    <p:sldId id="270" r:id="rId19"/>
    <p:sldId id="271" r:id="rId20"/>
    <p:sldId id="285" r:id="rId21"/>
    <p:sldId id="272" r:id="rId22"/>
    <p:sldId id="278" r:id="rId23"/>
    <p:sldId id="279" r:id="rId24"/>
    <p:sldId id="286" r:id="rId25"/>
    <p:sldId id="291" r:id="rId26"/>
    <p:sldId id="290" r:id="rId27"/>
    <p:sldId id="287" r:id="rId28"/>
    <p:sldId id="289" r:id="rId29"/>
    <p:sldId id="288" r:id="rId30"/>
    <p:sldId id="275" r:id="rId31"/>
    <p:sldId id="292" r:id="rId32"/>
    <p:sldId id="296" r:id="rId33"/>
    <p:sldId id="297" r:id="rId34"/>
    <p:sldId id="298" r:id="rId35"/>
    <p:sldId id="299" r:id="rId36"/>
    <p:sldId id="300" r:id="rId37"/>
    <p:sldId id="276" r:id="rId38"/>
    <p:sldId id="273" r:id="rId39"/>
    <p:sldId id="301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872" y="-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22.10.2015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22.10.2015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276872"/>
            <a:ext cx="8229600" cy="1143000"/>
          </a:xfrm>
        </p:spPr>
        <p:txBody>
          <a:bodyPr/>
          <a:lstStyle/>
          <a:p>
            <a:r>
              <a:rPr lang="ru-RU" dirty="0" smtClean="0"/>
              <a:t>Лекция 5. Проскомидия.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717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332656"/>
            <a:ext cx="7772400" cy="864095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В завершение входных молитв перед входом в алтарь священнослужители испрашивают у друг друга и у народа прощению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5124" name="Picture 4" descr="C:\Users\Василий\Desktop\библейско-богсловские курсы\5 лекция\испрашивают проще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48" y="1484784"/>
            <a:ext cx="7871792" cy="519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1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Облачение священнослужителей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Войдя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743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332656"/>
            <a:ext cx="7772400" cy="1131887"/>
          </a:xfrm>
        </p:spPr>
        <p:txBody>
          <a:bodyPr>
            <a:normAutofit fontScale="92500"/>
          </a:bodyPr>
          <a:lstStyle/>
          <a:p>
            <a:r>
              <a:rPr lang="ru-RU" dirty="0">
                <a:solidFill>
                  <a:schemeClr val="tx1"/>
                </a:solidFill>
              </a:rPr>
              <a:t>Возвеселится душа моя о Господе, Который облек меня в ризу спасения и одел меня одеждою правды. Как на жениха, возложил на меня венец и, как невесту, украсил убранством.</a:t>
            </a:r>
          </a:p>
        </p:txBody>
      </p:sp>
      <p:pic>
        <p:nvPicPr>
          <p:cNvPr id="8194" name="Picture 2" descr="C:\Users\Василий\Desktop\библейско-богсловские курсы\5 лекция\mfotor64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7884368" cy="525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75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8328" y="412369"/>
            <a:ext cx="3591584" cy="6112975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Надевая епитрахиль, священник произносит молитву:</a:t>
            </a:r>
            <a:r>
              <a:rPr lang="ru-RU" sz="2400" b="1" dirty="0">
                <a:solidFill>
                  <a:schemeClr val="tx1"/>
                </a:solidFill>
              </a:rPr>
              <a:t/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/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Благословен Бог, изливающий благодать Свою на священников Своих, как драгоценный елей, возлитый на голову, стекающий на бороду, бороду </a:t>
            </a:r>
            <a:r>
              <a:rPr lang="ru-RU" sz="2400" b="1" dirty="0" err="1">
                <a:solidFill>
                  <a:schemeClr val="tx1"/>
                </a:solidFill>
              </a:rPr>
              <a:t>Ааронову</a:t>
            </a:r>
            <a:r>
              <a:rPr lang="ru-RU" sz="2400" b="1" dirty="0">
                <a:solidFill>
                  <a:schemeClr val="tx1"/>
                </a:solidFill>
              </a:rPr>
              <a:t>, стекающий до низа одежд его</a:t>
            </a:r>
          </a:p>
        </p:txBody>
      </p:sp>
      <p:pic>
        <p:nvPicPr>
          <p:cNvPr id="7170" name="Picture 2" descr="C:\Users\Василий\Desktop\библейско-богсловские курсы\5 лекция\mfotor64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744" y="198552"/>
            <a:ext cx="4434069" cy="665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33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404664"/>
            <a:ext cx="7772400" cy="1131887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Затем </a:t>
            </a:r>
            <a:r>
              <a:rPr lang="ru-RU" b="1" dirty="0" smtClean="0">
                <a:solidFill>
                  <a:srgbClr val="FF0000"/>
                </a:solidFill>
              </a:rPr>
              <a:t>опоясываясь поясом священник произносит молитву</a:t>
            </a:r>
            <a:r>
              <a:rPr lang="ru-RU" b="1" dirty="0" smtClean="0">
                <a:solidFill>
                  <a:schemeClr val="tx1"/>
                </a:solidFill>
              </a:rPr>
              <a:t>:</a:t>
            </a:r>
            <a:r>
              <a:rPr lang="ru-RU" b="1" dirty="0">
                <a:solidFill>
                  <a:schemeClr val="tx1"/>
                </a:solidFill>
              </a:rPr>
              <a:t> 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/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Благословен Бог, препоясывающий меня силою и </a:t>
            </a:r>
            <a:r>
              <a:rPr lang="ru-RU" b="1" dirty="0" err="1">
                <a:solidFill>
                  <a:schemeClr val="tx1"/>
                </a:solidFill>
              </a:rPr>
              <a:t>устрояющий</a:t>
            </a:r>
            <a:r>
              <a:rPr lang="ru-RU" b="1" dirty="0">
                <a:solidFill>
                  <a:schemeClr val="tx1"/>
                </a:solidFill>
              </a:rPr>
              <a:t> мне верный путь; Он делает ноги мои, как у оленя, и на высотах поставляет меня.</a:t>
            </a:r>
          </a:p>
        </p:txBody>
      </p:sp>
      <p:pic>
        <p:nvPicPr>
          <p:cNvPr id="6146" name="Picture 2" descr="C:\Users\Василий\Desktop\библейско-богсловские курсы\5 лекция\mfotor64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52" y="1556792"/>
            <a:ext cx="7740352" cy="516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56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504" y="260648"/>
            <a:ext cx="9036496" cy="1536171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Затем надеваются поручи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Надевая </a:t>
            </a:r>
            <a:r>
              <a:rPr lang="ru-RU" dirty="0" err="1">
                <a:solidFill>
                  <a:schemeClr val="tx1"/>
                </a:solidFill>
              </a:rPr>
              <a:t>поруч</a:t>
            </a:r>
            <a:r>
              <a:rPr lang="ru-RU" dirty="0">
                <a:solidFill>
                  <a:schemeClr val="tx1"/>
                </a:solidFill>
              </a:rPr>
              <a:t> на левую руку, </a:t>
            </a:r>
            <a:r>
              <a:rPr lang="ru-RU" dirty="0" smtClean="0">
                <a:solidFill>
                  <a:schemeClr val="tx1"/>
                </a:solidFill>
              </a:rPr>
              <a:t>священник молится: </a:t>
            </a:r>
            <a:r>
              <a:rPr lang="ru-RU" b="1" dirty="0" smtClean="0">
                <a:solidFill>
                  <a:schemeClr val="tx1"/>
                </a:solidFill>
              </a:rPr>
              <a:t>Руки </a:t>
            </a:r>
            <a:r>
              <a:rPr lang="ru-RU" b="1" dirty="0">
                <a:solidFill>
                  <a:schemeClr val="tx1"/>
                </a:solidFill>
              </a:rPr>
              <a:t>Твои сотворили </a:t>
            </a:r>
            <a:r>
              <a:rPr lang="ru-RU" b="1" dirty="0" smtClean="0">
                <a:solidFill>
                  <a:schemeClr val="tx1"/>
                </a:solidFill>
              </a:rPr>
              <a:t>меня </a:t>
            </a:r>
            <a:r>
              <a:rPr lang="ru-RU" b="1" dirty="0">
                <a:solidFill>
                  <a:schemeClr val="tx1"/>
                </a:solidFill>
              </a:rPr>
              <a:t>и устроили меня; вразуми меня, и научусь заповедям Твоим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Во </a:t>
            </a:r>
            <a:r>
              <a:rPr lang="ru-RU" dirty="0">
                <a:solidFill>
                  <a:schemeClr val="tx1"/>
                </a:solidFill>
              </a:rPr>
              <a:t>время надевания </a:t>
            </a:r>
            <a:r>
              <a:rPr lang="ru-RU" dirty="0" err="1">
                <a:solidFill>
                  <a:schemeClr val="tx1"/>
                </a:solidFill>
              </a:rPr>
              <a:t>поруча</a:t>
            </a:r>
            <a:r>
              <a:rPr lang="ru-RU" dirty="0">
                <a:solidFill>
                  <a:schemeClr val="tx1"/>
                </a:solidFill>
              </a:rPr>
              <a:t> на правую руку </a:t>
            </a:r>
            <a:r>
              <a:rPr lang="ru-RU" dirty="0" smtClean="0">
                <a:solidFill>
                  <a:schemeClr val="tx1"/>
                </a:solidFill>
              </a:rPr>
              <a:t>говорит: </a:t>
            </a:r>
            <a:r>
              <a:rPr lang="ru-RU" b="1" dirty="0" smtClean="0">
                <a:solidFill>
                  <a:schemeClr val="tx1"/>
                </a:solidFill>
              </a:rPr>
              <a:t>Десница </a:t>
            </a:r>
            <a:r>
              <a:rPr lang="ru-RU" b="1" dirty="0">
                <a:solidFill>
                  <a:schemeClr val="tx1"/>
                </a:solidFill>
              </a:rPr>
              <a:t>Твоя, Господи, прославилась силою; десница Твоя, Господи, сразила врага. Множеством силы Твоей победил восставших против Тебя</a:t>
            </a:r>
            <a:r>
              <a:rPr lang="ru-RU" dirty="0">
                <a:solidFill>
                  <a:schemeClr val="tx1"/>
                </a:solidFill>
              </a:rPr>
              <a:t>…</a:t>
            </a:r>
          </a:p>
        </p:txBody>
      </p:sp>
      <p:pic>
        <p:nvPicPr>
          <p:cNvPr id="9218" name="Picture 2" descr="C:\Users\Василий\Desktop\библейско-богсловские курсы\5 лекция\mfotor64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96819"/>
            <a:ext cx="7380312" cy="492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02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260648"/>
            <a:ext cx="7772400" cy="1131887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Священник надевает фелонь и во время этого действия произносит</a:t>
            </a:r>
            <a:r>
              <a:rPr lang="ru-RU" b="1" dirty="0"/>
              <a:t>: </a:t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solidFill>
                  <a:schemeClr val="tx1"/>
                </a:solidFill>
              </a:rPr>
              <a:t>Священники Твои облекутся правдою, и святые Твои возрадуются всегда, ныне, и присно, и во веки веков. Аминь</a:t>
            </a:r>
          </a:p>
        </p:txBody>
      </p:sp>
      <p:pic>
        <p:nvPicPr>
          <p:cNvPr id="10242" name="Picture 2" descr="C:\Users\Василий\Desktop\библейско-богсловские курсы\5 лекция\mfotor64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740352" cy="516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62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260648"/>
            <a:ext cx="7772400" cy="1131887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Д</a:t>
            </a:r>
            <a:r>
              <a:rPr lang="ru-RU" b="1" dirty="0" smtClean="0">
                <a:solidFill>
                  <a:srgbClr val="FF0000"/>
                </a:solidFill>
              </a:rPr>
              <a:t>иакон </a:t>
            </a:r>
            <a:r>
              <a:rPr lang="ru-RU" b="1" dirty="0">
                <a:solidFill>
                  <a:srgbClr val="FF0000"/>
                </a:solidFill>
              </a:rPr>
              <a:t>испрашивает благословения священника на облачение: 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Благослови, </a:t>
            </a:r>
            <a:r>
              <a:rPr lang="ru-RU" b="1" dirty="0" err="1">
                <a:solidFill>
                  <a:schemeClr val="tx1"/>
                </a:solidFill>
              </a:rPr>
              <a:t>владыко</a:t>
            </a:r>
            <a:r>
              <a:rPr lang="ru-RU" b="1" dirty="0">
                <a:solidFill>
                  <a:schemeClr val="tx1"/>
                </a:solidFill>
              </a:rPr>
              <a:t>, стихарь с </a:t>
            </a:r>
            <a:r>
              <a:rPr lang="ru-RU" b="1" dirty="0" smtClean="0">
                <a:solidFill>
                  <a:schemeClr val="tx1"/>
                </a:solidFill>
              </a:rPr>
              <a:t>орарем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r>
              <a:rPr lang="ru-RU" dirty="0">
                <a:solidFill>
                  <a:schemeClr val="tx1"/>
                </a:solidFill>
              </a:rPr>
              <a:t> </a:t>
            </a:r>
          </a:p>
        </p:txBody>
      </p:sp>
      <p:pic>
        <p:nvPicPr>
          <p:cNvPr id="11266" name="Picture 2" descr="C:\Users\Василий\Desktop\библейско-богсловские курсы\5 лекция\mfotor64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56752"/>
            <a:ext cx="7740352" cy="516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05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188640"/>
            <a:ext cx="7772400" cy="6192688"/>
          </a:xfrm>
        </p:spPr>
        <p:txBody>
          <a:bodyPr>
            <a:normAutofit/>
          </a:bodyPr>
          <a:lstStyle/>
          <a:p>
            <a:pPr indent="457200"/>
            <a:r>
              <a:rPr lang="ru-RU" sz="2400" b="1" dirty="0">
                <a:solidFill>
                  <a:srgbClr val="FF0000"/>
                </a:solidFill>
              </a:rPr>
              <a:t>После облачения священнослужители омывают руки при чтении 25-го псалма</a:t>
            </a:r>
            <a:r>
              <a:rPr lang="ru-RU" sz="2400" b="1" dirty="0" smtClean="0">
                <a:solidFill>
                  <a:srgbClr val="FF0000"/>
                </a:solidFill>
              </a:rPr>
              <a:t>:</a:t>
            </a:r>
          </a:p>
          <a:p>
            <a:pPr indent="457200"/>
            <a:endParaRPr lang="ru-RU" sz="2400" b="1" dirty="0" smtClean="0">
              <a:solidFill>
                <a:schemeClr val="tx1"/>
              </a:solidFill>
            </a:endParaRPr>
          </a:p>
          <a:p>
            <a:pPr indent="457200" algn="just"/>
            <a:r>
              <a:rPr lang="ru-RU" sz="2400" b="1" i="1" dirty="0" smtClean="0">
                <a:solidFill>
                  <a:schemeClr val="tx1"/>
                </a:solidFill>
              </a:rPr>
              <a:t>Омою </a:t>
            </a:r>
            <a:r>
              <a:rPr lang="ru-RU" sz="2400" b="1" i="1" dirty="0">
                <a:solidFill>
                  <a:schemeClr val="tx1"/>
                </a:solidFill>
              </a:rPr>
              <a:t>в невинности руки мои и обойду жертвенник Твой, Господи, чтобы возвещать гласом хвалы и поведать все чудеса Твои. Господи! возлюбил я обитель дома Твоего и место жилища славы Твоей. Не погуби души моей с грешниками и жизни моей с кровожадными, у которых в руках злодейство и которых правая рука полна мздоимства. А я хожу в моей непорочности; избавь меня, и помилуй меня. Нога моя стоит на прямом пути; в собраниях благословлю Господа. 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</a:p>
          <a:p>
            <a:pPr indent="457200"/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29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9552" y="188640"/>
            <a:ext cx="7772400" cy="129614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Видимое омовение рук символизирует освобождение души от всего постороннего и отвлекающего от молитвы, ибо «приходящим на </a:t>
            </a:r>
            <a:r>
              <a:rPr lang="ru-RU" dirty="0" err="1">
                <a:solidFill>
                  <a:schemeClr val="tx1"/>
                </a:solidFill>
              </a:rPr>
              <a:t>всесвятейшее</a:t>
            </a:r>
            <a:r>
              <a:rPr lang="ru-RU" dirty="0">
                <a:solidFill>
                  <a:schemeClr val="tx1"/>
                </a:solidFill>
              </a:rPr>
              <a:t> священнодействие подобает очиститься даже от окраинных фантазий души</a:t>
            </a:r>
            <a:r>
              <a:rPr lang="ru-RU" dirty="0" smtClean="0">
                <a:solidFill>
                  <a:schemeClr val="tx1"/>
                </a:solidFill>
              </a:rPr>
              <a:t>» </a:t>
            </a:r>
            <a:r>
              <a:rPr lang="ru-RU" b="1" dirty="0">
                <a:solidFill>
                  <a:schemeClr val="tx1"/>
                </a:solidFill>
              </a:rPr>
              <a:t>(св. Дионисий </a:t>
            </a:r>
            <a:r>
              <a:rPr lang="ru-RU" b="1" dirty="0" err="1">
                <a:solidFill>
                  <a:schemeClr val="tx1"/>
                </a:solidFill>
              </a:rPr>
              <a:t>Ареопагит</a:t>
            </a:r>
            <a:r>
              <a:rPr lang="ru-RU" dirty="0">
                <a:solidFill>
                  <a:schemeClr val="tx1"/>
                </a:solidFill>
              </a:rPr>
              <a:t>).</a:t>
            </a:r>
          </a:p>
          <a:p>
            <a:endParaRPr lang="ru-RU" dirty="0"/>
          </a:p>
        </p:txBody>
      </p:sp>
      <p:pic>
        <p:nvPicPr>
          <p:cNvPr id="12290" name="Picture 2" descr="C:\Users\Василий\Desktop\библейско-богсловские курсы\5 лекция\mfotor64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7308304" cy="487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30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55576" y="1052736"/>
            <a:ext cx="7772400" cy="5040560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sz="3200" b="1" dirty="0">
                <a:solidFill>
                  <a:schemeClr val="tx1"/>
                </a:solidFill>
              </a:rPr>
              <a:t>Проскомидия</a:t>
            </a:r>
            <a:r>
              <a:rPr lang="ru-RU" sz="3200" dirty="0">
                <a:solidFill>
                  <a:schemeClr val="tx1"/>
                </a:solidFill>
              </a:rPr>
              <a:t> (с греческого </a:t>
            </a:r>
            <a:r>
              <a:rPr lang="ru-RU" sz="3200" i="1" dirty="0">
                <a:solidFill>
                  <a:schemeClr val="tx1"/>
                </a:solidFill>
              </a:rPr>
              <a:t>π</a:t>
            </a:r>
            <a:r>
              <a:rPr lang="ru-RU" sz="3200" i="1" dirty="0" err="1">
                <a:solidFill>
                  <a:schemeClr val="tx1"/>
                </a:solidFill>
              </a:rPr>
              <a:t>ροσκοµιδη</a:t>
            </a:r>
            <a:r>
              <a:rPr lang="ru-RU" sz="3200" dirty="0">
                <a:solidFill>
                  <a:schemeClr val="tx1"/>
                </a:solidFill>
              </a:rPr>
              <a:t> от </a:t>
            </a:r>
            <a:r>
              <a:rPr lang="ru-RU" sz="3200" i="1" dirty="0">
                <a:solidFill>
                  <a:schemeClr val="tx1"/>
                </a:solidFill>
              </a:rPr>
              <a:t>π</a:t>
            </a:r>
            <a:r>
              <a:rPr lang="ru-RU" sz="3200" i="1" dirty="0" err="1">
                <a:solidFill>
                  <a:schemeClr val="tx1"/>
                </a:solidFill>
              </a:rPr>
              <a:t>ροσκοµιζο</a:t>
            </a:r>
            <a:r>
              <a:rPr lang="ru-RU" sz="3200" dirty="0">
                <a:solidFill>
                  <a:schemeClr val="tx1"/>
                </a:solidFill>
              </a:rPr>
              <a:t> </a:t>
            </a:r>
            <a:r>
              <a:rPr lang="ru-RU" sz="3200" dirty="0" smtClean="0">
                <a:solidFill>
                  <a:schemeClr val="tx1"/>
                </a:solidFill>
              </a:rPr>
              <a:t>– «</a:t>
            </a:r>
            <a:r>
              <a:rPr lang="ru-RU" sz="3200" dirty="0" err="1" smtClean="0">
                <a:solidFill>
                  <a:schemeClr val="tx1"/>
                </a:solidFill>
              </a:rPr>
              <a:t>проскомизо</a:t>
            </a:r>
            <a:r>
              <a:rPr lang="ru-RU" sz="3200" dirty="0" smtClean="0">
                <a:solidFill>
                  <a:schemeClr val="tx1"/>
                </a:solidFill>
              </a:rPr>
              <a:t>» </a:t>
            </a:r>
            <a:r>
              <a:rPr lang="ru-RU" sz="3200" dirty="0">
                <a:solidFill>
                  <a:schemeClr val="tx1"/>
                </a:solidFill>
              </a:rPr>
              <a:t>приношу, значит </a:t>
            </a:r>
            <a:r>
              <a:rPr lang="ru-RU" sz="3200" dirty="0" smtClean="0">
                <a:solidFill>
                  <a:schemeClr val="tx1"/>
                </a:solidFill>
              </a:rPr>
              <a:t>«приношение») </a:t>
            </a:r>
            <a:r>
              <a:rPr lang="ru-RU" sz="3200" dirty="0"/>
              <a:t>–</a:t>
            </a:r>
            <a:r>
              <a:rPr lang="ru-RU" sz="3200" dirty="0" smtClean="0">
                <a:solidFill>
                  <a:schemeClr val="tx1"/>
                </a:solidFill>
              </a:rPr>
              <a:t> первая часть Божественной Литургии на </a:t>
            </a:r>
            <a:r>
              <a:rPr lang="ru-RU" sz="3200" dirty="0">
                <a:solidFill>
                  <a:schemeClr val="tx1"/>
                </a:solidFill>
              </a:rPr>
              <a:t>которой </a:t>
            </a:r>
            <a:r>
              <a:rPr lang="ru-RU" sz="3200" dirty="0" smtClean="0">
                <a:solidFill>
                  <a:schemeClr val="tx1"/>
                </a:solidFill>
              </a:rPr>
              <a:t>    приготовляется </a:t>
            </a:r>
            <a:r>
              <a:rPr lang="ru-RU" sz="3200" dirty="0">
                <a:solidFill>
                  <a:schemeClr val="tx1"/>
                </a:solidFill>
              </a:rPr>
              <a:t>вещество для </a:t>
            </a:r>
            <a:r>
              <a:rPr lang="ru-RU" sz="3200" dirty="0" err="1" smtClean="0">
                <a:solidFill>
                  <a:schemeClr val="tx1"/>
                </a:solidFill>
              </a:rPr>
              <a:t>совршения</a:t>
            </a:r>
            <a:r>
              <a:rPr lang="ru-RU" sz="3200" dirty="0" smtClean="0">
                <a:solidFill>
                  <a:schemeClr val="tx1"/>
                </a:solidFill>
              </a:rPr>
              <a:t> таинства </a:t>
            </a:r>
            <a:r>
              <a:rPr lang="ru-RU" sz="3200" dirty="0">
                <a:solidFill>
                  <a:schemeClr val="tx1"/>
                </a:solidFill>
              </a:rPr>
              <a:t>Святой Евхаристии (</a:t>
            </a:r>
            <a:r>
              <a:rPr lang="ru-RU" sz="3200" dirty="0" smtClean="0">
                <a:solidFill>
                  <a:schemeClr val="tx1"/>
                </a:solidFill>
              </a:rPr>
              <a:t>Причащения).</a:t>
            </a:r>
          </a:p>
          <a:p>
            <a:pPr algn="just"/>
            <a:endParaRPr lang="ru-RU" sz="3200" dirty="0" smtClean="0">
              <a:solidFill>
                <a:schemeClr val="tx1"/>
              </a:solidFill>
            </a:endParaRPr>
          </a:p>
          <a:p>
            <a:pPr algn="just"/>
            <a:r>
              <a:rPr lang="ru-RU" sz="3200" dirty="0">
                <a:solidFill>
                  <a:schemeClr val="tx1"/>
                </a:solidFill>
              </a:rPr>
              <a:t>На проскомидии творится воспоминание 2-х событий:</a:t>
            </a:r>
          </a:p>
          <a:p>
            <a:pPr algn="just"/>
            <a:r>
              <a:rPr lang="ru-RU" sz="3200" dirty="0">
                <a:solidFill>
                  <a:schemeClr val="tx1"/>
                </a:solidFill>
              </a:rPr>
              <a:t>1. Рождество Иисуса Христа от Девы Марии;</a:t>
            </a:r>
          </a:p>
          <a:p>
            <a:pPr algn="just"/>
            <a:r>
              <a:rPr lang="ru-RU" sz="3200" dirty="0">
                <a:solidFill>
                  <a:schemeClr val="tx1"/>
                </a:solidFill>
              </a:rPr>
              <a:t>2. Страдание и смерть </a:t>
            </a:r>
            <a:r>
              <a:rPr lang="ru-RU" sz="3200" dirty="0" smtClean="0">
                <a:solidFill>
                  <a:schemeClr val="tx1"/>
                </a:solidFill>
              </a:rPr>
              <a:t>Спасителя.</a:t>
            </a:r>
            <a:endParaRPr lang="ru-R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57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Чинопоследование</a:t>
            </a:r>
            <a:r>
              <a:rPr lang="ru-RU" dirty="0" smtClean="0"/>
              <a:t> самой Проскомидии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80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0"/>
            <a:ext cx="8568952" cy="1484784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Поклонившись перед жертвенником, священник целует богослужебные священные </a:t>
            </a:r>
            <a:r>
              <a:rPr lang="ru-RU" dirty="0" smtClean="0"/>
              <a:t>сосуды, читая тропарь </a:t>
            </a:r>
            <a:r>
              <a:rPr lang="ru-RU" dirty="0"/>
              <a:t>В</a:t>
            </a:r>
            <a:r>
              <a:rPr lang="ru-RU" dirty="0" smtClean="0"/>
              <a:t>еликого Пятка: «</a:t>
            </a:r>
            <a:r>
              <a:rPr lang="ru-RU" i="1" dirty="0"/>
              <a:t>Искупил </a:t>
            </a:r>
            <a:r>
              <a:rPr lang="ru-RU" i="1" dirty="0" err="1"/>
              <a:t>ны</a:t>
            </a:r>
            <a:r>
              <a:rPr lang="ru-RU" i="1" dirty="0"/>
              <a:t> </a:t>
            </a:r>
            <a:r>
              <a:rPr lang="ru-RU" i="1" dirty="0" err="1"/>
              <a:t>еси</a:t>
            </a:r>
            <a:r>
              <a:rPr lang="ru-RU" i="1" dirty="0"/>
              <a:t> от клятвы </a:t>
            </a:r>
            <a:r>
              <a:rPr lang="ru-RU" i="1" dirty="0" err="1" smtClean="0"/>
              <a:t>законныя</a:t>
            </a:r>
            <a:r>
              <a:rPr lang="ru-RU" i="1" dirty="0" smtClean="0"/>
              <a:t> </a:t>
            </a:r>
            <a:r>
              <a:rPr lang="ru-RU" i="1" dirty="0"/>
              <a:t>честною Твоею </a:t>
            </a:r>
            <a:r>
              <a:rPr lang="ru-RU" i="1" dirty="0" err="1"/>
              <a:t>Кровию</a:t>
            </a:r>
            <a:r>
              <a:rPr lang="ru-RU" i="1" dirty="0" smtClean="0"/>
              <a:t>, </a:t>
            </a:r>
            <a:r>
              <a:rPr lang="ru-RU" i="1" dirty="0"/>
              <a:t>на Кресте </a:t>
            </a:r>
            <a:r>
              <a:rPr lang="ru-RU" i="1" dirty="0" err="1"/>
              <a:t>пригвоздився</a:t>
            </a:r>
            <a:r>
              <a:rPr lang="ru-RU" i="1" dirty="0"/>
              <a:t> и </a:t>
            </a:r>
            <a:r>
              <a:rPr lang="ru-RU" i="1" dirty="0" err="1"/>
              <a:t>копием</a:t>
            </a:r>
            <a:r>
              <a:rPr lang="ru-RU" i="1" dirty="0"/>
              <a:t> </a:t>
            </a:r>
            <a:r>
              <a:rPr lang="ru-RU" i="1" dirty="0" err="1"/>
              <a:t>прободся</a:t>
            </a:r>
            <a:r>
              <a:rPr lang="ru-RU" i="1" dirty="0"/>
              <a:t>, </a:t>
            </a:r>
            <a:r>
              <a:rPr lang="ru-RU" i="1" dirty="0" err="1" smtClean="0"/>
              <a:t>безсмертие</a:t>
            </a:r>
            <a:r>
              <a:rPr lang="ru-RU" i="1" dirty="0" smtClean="0"/>
              <a:t> </a:t>
            </a:r>
            <a:r>
              <a:rPr lang="ru-RU" i="1" dirty="0"/>
              <a:t>источил </a:t>
            </a:r>
            <a:r>
              <a:rPr lang="ru-RU" i="1" dirty="0" err="1"/>
              <a:t>еси</a:t>
            </a:r>
            <a:r>
              <a:rPr lang="ru-RU" i="1" dirty="0"/>
              <a:t> человеком</a:t>
            </a:r>
            <a:r>
              <a:rPr lang="ru-RU" i="1" dirty="0" smtClean="0"/>
              <a:t>, </a:t>
            </a:r>
            <a:r>
              <a:rPr lang="ru-RU" i="1" dirty="0"/>
              <a:t>Спасе наш, слава </a:t>
            </a:r>
            <a:r>
              <a:rPr lang="ru-RU" i="1" dirty="0" smtClean="0"/>
              <a:t>Тебе</a:t>
            </a:r>
            <a:r>
              <a:rPr lang="ru-RU" dirty="0" smtClean="0"/>
              <a:t>».</a:t>
            </a:r>
            <a:endParaRPr lang="ru-RU" dirty="0"/>
          </a:p>
        </p:txBody>
      </p:sp>
      <p:pic>
        <p:nvPicPr>
          <p:cNvPr id="13314" name="Picture 2" descr="C:\Users\Василий\Desktop\библейско-богсловские курсы\5 лекция\mfotor64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9138"/>
            <a:ext cx="7668344" cy="511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07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404664"/>
            <a:ext cx="7772400" cy="1131887"/>
          </a:xfrm>
        </p:spPr>
        <p:txBody>
          <a:bodyPr/>
          <a:lstStyle/>
          <a:p>
            <a:r>
              <a:rPr lang="ru-RU" dirty="0" smtClean="0"/>
              <a:t>Священник трижды </a:t>
            </a:r>
            <a:r>
              <a:rPr lang="ru-RU" dirty="0" err="1" smtClean="0"/>
              <a:t>назнаменует</a:t>
            </a:r>
            <a:r>
              <a:rPr lang="ru-RU" dirty="0" smtClean="0"/>
              <a:t> образ креста над </a:t>
            </a:r>
            <a:r>
              <a:rPr lang="ru-RU" dirty="0" err="1" smtClean="0"/>
              <a:t>Агничной</a:t>
            </a:r>
            <a:r>
              <a:rPr lang="ru-RU" dirty="0" smtClean="0"/>
              <a:t> просфорой произнося: «</a:t>
            </a:r>
            <a:r>
              <a:rPr lang="ru-RU" b="1" dirty="0"/>
              <a:t>В воспоминание Господа и Бога и Спаса Нашего Иисуса Христа</a:t>
            </a:r>
            <a:r>
              <a:rPr lang="ru-RU" dirty="0" smtClean="0"/>
              <a:t>».</a:t>
            </a:r>
            <a:endParaRPr lang="ru-RU" dirty="0"/>
          </a:p>
        </p:txBody>
      </p:sp>
      <p:pic>
        <p:nvPicPr>
          <p:cNvPr id="2050" name="Picture 2" descr="C:\Users\Василий\Desktop\библейско-богсловские курсы\5 лекция\mfotor64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08586"/>
            <a:ext cx="6804248" cy="453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65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404665"/>
            <a:ext cx="7772400" cy="936104"/>
          </a:xfrm>
        </p:spPr>
        <p:txBody>
          <a:bodyPr/>
          <a:lstStyle/>
          <a:p>
            <a:r>
              <a:rPr lang="ru-RU" dirty="0" smtClean="0"/>
              <a:t>Затем священник режет просфору </a:t>
            </a:r>
            <a:r>
              <a:rPr lang="ru-RU" dirty="0" err="1" smtClean="0"/>
              <a:t>копием</a:t>
            </a:r>
            <a:r>
              <a:rPr lang="ru-RU" dirty="0" smtClean="0"/>
              <a:t>, чтобы получился святой Агнец кубической формы.</a:t>
            </a:r>
            <a:endParaRPr lang="ru-RU" dirty="0"/>
          </a:p>
        </p:txBody>
      </p:sp>
      <p:pic>
        <p:nvPicPr>
          <p:cNvPr id="3074" name="Picture 2" descr="C:\Users\Василий\Desktop\библейско-богсловские курсы\5 лекция\mfotor64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16766"/>
            <a:ext cx="7380312" cy="492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30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772400" cy="879723"/>
          </a:xfrm>
        </p:spPr>
        <p:txBody>
          <a:bodyPr/>
          <a:lstStyle/>
          <a:p>
            <a:r>
              <a:rPr lang="ru-RU" dirty="0" smtClean="0"/>
              <a:t>Святой Агнец</a:t>
            </a:r>
            <a:endParaRPr lang="ru-RU" dirty="0"/>
          </a:p>
        </p:txBody>
      </p:sp>
      <p:pic>
        <p:nvPicPr>
          <p:cNvPr id="6146" name="Picture 2" descr="C:\Users\Василий\Desktop\библейско-богсловские курсы\5 лекция\mfotor64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39" y="1368152"/>
            <a:ext cx="8059825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37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9931" y="476672"/>
            <a:ext cx="8204448" cy="936104"/>
          </a:xfrm>
        </p:spPr>
        <p:txBody>
          <a:bodyPr/>
          <a:lstStyle/>
          <a:p>
            <a:r>
              <a:rPr lang="ru-RU" sz="1600" dirty="0">
                <a:effectLst/>
              </a:rPr>
              <a:t>Диакон </a:t>
            </a:r>
            <a:r>
              <a:rPr lang="ru-RU" sz="1600" dirty="0" smtClean="0">
                <a:effectLst/>
              </a:rPr>
              <a:t>говорит: </a:t>
            </a:r>
            <a:r>
              <a:rPr lang="ru-RU" sz="1600" dirty="0">
                <a:effectLst/>
              </a:rPr>
              <a:t>"Прободи, Владыко". Священник </a:t>
            </a:r>
            <a:r>
              <a:rPr lang="ru-RU" sz="1600" dirty="0" smtClean="0">
                <a:effectLst/>
              </a:rPr>
              <a:t>же со </a:t>
            </a:r>
            <a:r>
              <a:rPr lang="ru-RU" sz="1600" dirty="0">
                <a:effectLst/>
              </a:rPr>
              <a:t>словами "</a:t>
            </a:r>
            <a:r>
              <a:rPr lang="ru-RU" sz="1600" b="1" i="1" dirty="0">
                <a:effectLst/>
              </a:rPr>
              <a:t>Един от воин копием ребра Его прободе и абие изыде кровь и вода</a:t>
            </a:r>
            <a:r>
              <a:rPr lang="ru-RU" sz="1600" i="1" dirty="0">
                <a:effectLst/>
              </a:rPr>
              <a:t>...</a:t>
            </a:r>
            <a:r>
              <a:rPr lang="ru-RU" sz="1600" dirty="0">
                <a:effectLst/>
              </a:rPr>
              <a:t>" делает небольшой надрез на с правой стороны, знаменуя прободение ребер Христа при словах Евангелия</a:t>
            </a:r>
            <a:endParaRPr lang="ru-RU" sz="1600" dirty="0"/>
          </a:p>
        </p:txBody>
      </p:sp>
      <p:pic>
        <p:nvPicPr>
          <p:cNvPr id="10242" name="Picture 2" descr="C:\Users\Василий\Desktop\библейско-богсловские курсы\5 лекция\mfotor64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16832"/>
            <a:ext cx="6308983" cy="462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1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48680"/>
            <a:ext cx="7772400" cy="591691"/>
          </a:xfrm>
        </p:spPr>
        <p:txBody>
          <a:bodyPr/>
          <a:lstStyle/>
          <a:p>
            <a:r>
              <a:rPr lang="ru-RU" sz="2800" dirty="0" smtClean="0">
                <a:effectLst/>
              </a:rPr>
              <a:t>В </a:t>
            </a:r>
            <a:r>
              <a:rPr lang="ru-RU" sz="2800" dirty="0">
                <a:effectLst/>
              </a:rPr>
              <a:t>Потир </a:t>
            </a:r>
            <a:r>
              <a:rPr lang="ru-RU" sz="2800" dirty="0" smtClean="0">
                <a:effectLst/>
              </a:rPr>
              <a:t>вливается вино </a:t>
            </a:r>
            <a:r>
              <a:rPr lang="ru-RU" sz="2800" dirty="0">
                <a:effectLst/>
              </a:rPr>
              <a:t>и </a:t>
            </a:r>
            <a:r>
              <a:rPr lang="ru-RU" sz="2800" dirty="0" smtClean="0">
                <a:effectLst/>
              </a:rPr>
              <a:t>немного </a:t>
            </a:r>
            <a:r>
              <a:rPr lang="ru-RU" sz="2800" dirty="0">
                <a:effectLst/>
              </a:rPr>
              <a:t>воды</a:t>
            </a:r>
            <a:endParaRPr lang="ru-RU" sz="2800" dirty="0"/>
          </a:p>
        </p:txBody>
      </p:sp>
      <p:pic>
        <p:nvPicPr>
          <p:cNvPr id="9218" name="Picture 2" descr="C:\Users\Василий\Desktop\библейско-богсловские курсы\5 лекция\mfotor64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44824"/>
            <a:ext cx="6942684" cy="462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95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772400" cy="879723"/>
          </a:xfrm>
        </p:spPr>
        <p:txBody>
          <a:bodyPr/>
          <a:lstStyle/>
          <a:p>
            <a:r>
              <a:rPr lang="ru-RU" sz="2400" dirty="0" smtClean="0"/>
              <a:t>Затем священник вынимает частицу из второй просфоры в честь Пресвятой Богородицы</a:t>
            </a:r>
            <a:endParaRPr lang="ru-RU" sz="2400" dirty="0"/>
          </a:p>
        </p:txBody>
      </p:sp>
      <p:pic>
        <p:nvPicPr>
          <p:cNvPr id="7170" name="Picture 2" descr="C:\Users\Василий\Desktop\библейско-богсловские курсы\5 лекция\богородичная просфор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99" y="1498241"/>
            <a:ext cx="7647441" cy="509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47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772400" cy="1239763"/>
          </a:xfrm>
        </p:spPr>
        <p:txBody>
          <a:bodyPr/>
          <a:lstStyle/>
          <a:p>
            <a:r>
              <a:rPr lang="ru-RU" sz="3600" dirty="0" smtClean="0"/>
              <a:t>Третья просфора в честь святых. Называется </a:t>
            </a:r>
            <a:r>
              <a:rPr lang="ru-RU" sz="3600" dirty="0" err="1"/>
              <a:t>Д</a:t>
            </a:r>
            <a:r>
              <a:rPr lang="ru-RU" sz="3600" dirty="0" err="1" smtClean="0"/>
              <a:t>евятичинной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628800"/>
            <a:ext cx="7772400" cy="5040559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/>
              <a:t>1.   "</a:t>
            </a:r>
            <a:r>
              <a:rPr lang="ru-RU" dirty="0" err="1"/>
              <a:t>Честнаго</a:t>
            </a:r>
            <a:r>
              <a:rPr lang="ru-RU" dirty="0"/>
              <a:t> </a:t>
            </a:r>
            <a:r>
              <a:rPr lang="ru-RU" dirty="0" err="1"/>
              <a:t>славнаго</a:t>
            </a:r>
            <a:r>
              <a:rPr lang="ru-RU" dirty="0"/>
              <a:t> Пророка, Предтечи и Крестителя Иоанна";</a:t>
            </a:r>
          </a:p>
          <a:p>
            <a:pPr algn="just"/>
            <a:r>
              <a:rPr lang="ru-RU" dirty="0"/>
              <a:t>2.   "Святых славных пророков...";</a:t>
            </a:r>
          </a:p>
          <a:p>
            <a:pPr algn="just"/>
            <a:r>
              <a:rPr lang="ru-RU" dirty="0"/>
              <a:t>3.   "Святых славных и </a:t>
            </a:r>
            <a:r>
              <a:rPr lang="ru-RU" dirty="0" err="1"/>
              <a:t>всехвальных</a:t>
            </a:r>
            <a:r>
              <a:rPr lang="ru-RU" dirty="0"/>
              <a:t> Апостол...";</a:t>
            </a:r>
          </a:p>
          <a:p>
            <a:pPr algn="just"/>
            <a:r>
              <a:rPr lang="ru-RU" dirty="0"/>
              <a:t>4.   "Иже во святых Отец наших святителей...";</a:t>
            </a:r>
          </a:p>
          <a:p>
            <a:pPr algn="just"/>
            <a:r>
              <a:rPr lang="ru-RU" dirty="0"/>
              <a:t>5.   "</a:t>
            </a:r>
            <a:r>
              <a:rPr lang="ru-RU" dirty="0" err="1"/>
              <a:t>Святаго</a:t>
            </a:r>
            <a:r>
              <a:rPr lang="ru-RU" dirty="0"/>
              <a:t> апостола, </a:t>
            </a:r>
            <a:r>
              <a:rPr lang="ru-RU" dirty="0" err="1"/>
              <a:t>первомученика</a:t>
            </a:r>
            <a:r>
              <a:rPr lang="ru-RU" dirty="0"/>
              <a:t> и архидиакона Стефана, святых великих мучеников...";</a:t>
            </a:r>
          </a:p>
          <a:p>
            <a:pPr algn="just"/>
            <a:r>
              <a:rPr lang="ru-RU" dirty="0"/>
              <a:t>6.   "Преподобных и богоносных Отец наших...";</a:t>
            </a:r>
          </a:p>
          <a:p>
            <a:pPr algn="just"/>
            <a:r>
              <a:rPr lang="ru-RU" dirty="0"/>
              <a:t>7.   "Святых и чудотворцев </a:t>
            </a:r>
            <a:r>
              <a:rPr lang="ru-RU" dirty="0" err="1"/>
              <a:t>безсребренников</a:t>
            </a:r>
            <a:r>
              <a:rPr lang="ru-RU" dirty="0"/>
              <a:t>...";</a:t>
            </a:r>
          </a:p>
          <a:p>
            <a:pPr algn="just"/>
            <a:r>
              <a:rPr lang="ru-RU" dirty="0"/>
              <a:t>8.   "Святых и праведных </a:t>
            </a:r>
            <a:r>
              <a:rPr lang="ru-RU" dirty="0" err="1"/>
              <a:t>Богоотец</a:t>
            </a:r>
            <a:r>
              <a:rPr lang="ru-RU" dirty="0"/>
              <a:t> </a:t>
            </a:r>
            <a:r>
              <a:rPr lang="ru-RU" dirty="0" err="1"/>
              <a:t>Иоакима</a:t>
            </a:r>
            <a:r>
              <a:rPr lang="ru-RU" dirty="0"/>
              <a:t> и Анны и </a:t>
            </a:r>
            <a:r>
              <a:rPr lang="ru-RU" dirty="0" err="1"/>
              <a:t>святаго</a:t>
            </a:r>
            <a:r>
              <a:rPr lang="ru-RU" dirty="0"/>
              <a:t> &lt;храма и дня&gt;, святых равноапостольных </a:t>
            </a:r>
            <a:r>
              <a:rPr lang="ru-RU" dirty="0" err="1"/>
              <a:t>Мефодия</a:t>
            </a:r>
            <a:r>
              <a:rPr lang="ru-RU" dirty="0"/>
              <a:t> и Кирилла, учителей словенских; </a:t>
            </a:r>
            <a:r>
              <a:rPr lang="ru-RU" dirty="0" err="1"/>
              <a:t>святаго</a:t>
            </a:r>
            <a:r>
              <a:rPr lang="ru-RU" dirty="0"/>
              <a:t> </a:t>
            </a:r>
            <a:r>
              <a:rPr lang="ru-RU" dirty="0" err="1"/>
              <a:t>равноапостольнаго</a:t>
            </a:r>
            <a:r>
              <a:rPr lang="ru-RU" dirty="0"/>
              <a:t> </a:t>
            </a:r>
            <a:r>
              <a:rPr lang="ru-RU" dirty="0" err="1"/>
              <a:t>великаго</a:t>
            </a:r>
            <a:r>
              <a:rPr lang="ru-RU" dirty="0"/>
              <a:t> князя Владимира и всех святых, </a:t>
            </a:r>
            <a:r>
              <a:rPr lang="ru-RU" dirty="0" err="1"/>
              <a:t>ихже</a:t>
            </a:r>
            <a:r>
              <a:rPr lang="ru-RU" dirty="0"/>
              <a:t> молитвами посети </a:t>
            </a:r>
            <a:r>
              <a:rPr lang="ru-RU" dirty="0" err="1"/>
              <a:t>ны</a:t>
            </a:r>
            <a:r>
              <a:rPr lang="ru-RU" dirty="0"/>
              <a:t>, Боже";</a:t>
            </a:r>
          </a:p>
          <a:p>
            <a:pPr algn="just"/>
            <a:r>
              <a:rPr lang="ru-RU" dirty="0"/>
              <a:t>9.   "Иже во святых Отца нашего &lt;имя того, чья </a:t>
            </a:r>
            <a:r>
              <a:rPr lang="ru-RU" dirty="0" smtClean="0"/>
              <a:t>Литургия&gt;</a:t>
            </a:r>
            <a:r>
              <a:rPr lang="ru-RU" dirty="0"/>
              <a:t>"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39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Василий\Desktop\библейско-богсловские курсы\5 лекция\pros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"/>
            <a:ext cx="7839847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6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2656"/>
            <a:ext cx="7772400" cy="6336703"/>
          </a:xfrm>
        </p:spPr>
        <p:txBody>
          <a:bodyPr>
            <a:normAutofit lnSpcReduction="10000"/>
          </a:bodyPr>
          <a:lstStyle/>
          <a:p>
            <a:pPr indent="457200">
              <a:lnSpc>
                <a:spcPct val="110000"/>
              </a:lnSpc>
            </a:pPr>
            <a:r>
              <a:rPr lang="ru-RU" sz="2800" b="1" dirty="0" smtClean="0">
                <a:solidFill>
                  <a:schemeClr val="tx1"/>
                </a:solidFill>
              </a:rPr>
              <a:t>Вещество </a:t>
            </a:r>
            <a:r>
              <a:rPr lang="ru-RU" sz="2800" b="1" dirty="0" smtClean="0">
                <a:solidFill>
                  <a:schemeClr val="tx1"/>
                </a:solidFill>
              </a:rPr>
              <a:t>для проскомидии:</a:t>
            </a:r>
          </a:p>
          <a:p>
            <a:pPr indent="457200">
              <a:lnSpc>
                <a:spcPct val="110000"/>
              </a:lnSpc>
            </a:pPr>
            <a:endParaRPr lang="ru-RU" sz="2400" b="1" dirty="0">
              <a:solidFill>
                <a:schemeClr val="tx1"/>
              </a:solidFill>
            </a:endParaRPr>
          </a:p>
          <a:p>
            <a:pPr indent="457200" algn="just">
              <a:lnSpc>
                <a:spcPct val="110000"/>
              </a:lnSpc>
            </a:pPr>
            <a:r>
              <a:rPr lang="ru-RU" sz="24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Хлеб</a:t>
            </a:r>
            <a:r>
              <a:rPr lang="ru-RU" sz="2400" b="1" dirty="0" smtClean="0">
                <a:solidFill>
                  <a:schemeClr val="tx1"/>
                </a:solidFill>
              </a:rPr>
              <a:t>: квасной, пшеничный, чистый, хорошо испеченный.</a:t>
            </a:r>
          </a:p>
          <a:p>
            <a:pPr indent="457200" algn="l">
              <a:lnSpc>
                <a:spcPct val="110000"/>
              </a:lnSpc>
            </a:pPr>
            <a:r>
              <a:rPr lang="ru-RU" sz="2400" b="1" dirty="0" smtClean="0">
                <a:solidFill>
                  <a:schemeClr val="tx1"/>
                </a:solidFill>
              </a:rPr>
              <a:t>Такой хлеб называется просфорой (от греч</a:t>
            </a:r>
            <a:r>
              <a:rPr lang="ru-RU" sz="2400" b="1" dirty="0">
                <a:solidFill>
                  <a:schemeClr val="tx1"/>
                </a:solidFill>
              </a:rPr>
              <a:t>. π</a:t>
            </a:r>
            <a:r>
              <a:rPr lang="ru-RU" sz="2400" b="1" dirty="0" err="1">
                <a:solidFill>
                  <a:schemeClr val="tx1"/>
                </a:solidFill>
              </a:rPr>
              <a:t>ροσφερω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</a:rPr>
              <a:t>) – приношение. </a:t>
            </a:r>
            <a:r>
              <a:rPr lang="ru-RU" sz="2400" b="1" dirty="0">
                <a:solidFill>
                  <a:schemeClr val="tx1"/>
                </a:solidFill>
              </a:rPr>
              <a:t>Внешне просфора </a:t>
            </a:r>
            <a:r>
              <a:rPr lang="ru-RU" sz="2400" b="1" i="1" dirty="0" err="1">
                <a:solidFill>
                  <a:schemeClr val="tx1"/>
                </a:solidFill>
              </a:rPr>
              <a:t>кругловидна</a:t>
            </a:r>
            <a:r>
              <a:rPr lang="ru-RU" sz="2400" b="1" dirty="0">
                <a:solidFill>
                  <a:schemeClr val="tx1"/>
                </a:solidFill>
              </a:rPr>
              <a:t> и состоит из 2-х частей, соединенных </a:t>
            </a:r>
            <a:r>
              <a:rPr lang="ru-RU" sz="2400" b="1" dirty="0" smtClean="0">
                <a:solidFill>
                  <a:schemeClr val="tx1"/>
                </a:solidFill>
              </a:rPr>
              <a:t>вместе.</a:t>
            </a:r>
          </a:p>
          <a:p>
            <a:pPr indent="457200" algn="just">
              <a:lnSpc>
                <a:spcPct val="110000"/>
              </a:lnSpc>
            </a:pPr>
            <a:r>
              <a:rPr lang="ru-RU" sz="2400" b="1" dirty="0" smtClean="0">
                <a:solidFill>
                  <a:schemeClr val="tx1"/>
                </a:solidFill>
              </a:rPr>
              <a:t>Для совершения Литургии в РПЦ используются 5 богослужебных просфор.</a:t>
            </a:r>
          </a:p>
          <a:p>
            <a:pPr indent="457200" algn="l">
              <a:lnSpc>
                <a:spcPct val="110000"/>
              </a:lnSpc>
            </a:pPr>
            <a:endParaRPr lang="ru-RU" sz="2400" b="1" dirty="0" smtClean="0">
              <a:solidFill>
                <a:schemeClr val="tx1"/>
              </a:solidFill>
            </a:endParaRPr>
          </a:p>
          <a:p>
            <a:pPr indent="457200" algn="l">
              <a:lnSpc>
                <a:spcPct val="110000"/>
              </a:lnSpc>
            </a:pPr>
            <a:endParaRPr lang="ru-RU" sz="2400" b="1" dirty="0" smtClean="0">
              <a:solidFill>
                <a:schemeClr val="tx1"/>
              </a:solidFill>
            </a:endParaRPr>
          </a:p>
          <a:p>
            <a:pPr indent="457200" algn="l">
              <a:lnSpc>
                <a:spcPct val="110000"/>
              </a:lnSpc>
            </a:pPr>
            <a:r>
              <a:rPr lang="ru-RU" sz="24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Вино: </a:t>
            </a:r>
            <a:r>
              <a:rPr lang="ru-RU" sz="2400" b="1" dirty="0" smtClean="0">
                <a:solidFill>
                  <a:schemeClr val="tx1"/>
                </a:solidFill>
              </a:rPr>
              <a:t>красное, виноградное, чистое.</a:t>
            </a:r>
          </a:p>
          <a:p>
            <a:pPr indent="457200" algn="l">
              <a:lnSpc>
                <a:spcPct val="110000"/>
              </a:lnSpc>
            </a:pPr>
            <a:r>
              <a:rPr lang="ru-RU" sz="2400" b="1" dirty="0" smtClean="0">
                <a:solidFill>
                  <a:schemeClr val="tx1"/>
                </a:solidFill>
              </a:rPr>
              <a:t>Вино соединяется с небольшим количеством воды.</a:t>
            </a:r>
          </a:p>
          <a:p>
            <a:pPr indent="457200" algn="l">
              <a:lnSpc>
                <a:spcPct val="110000"/>
              </a:lnSpc>
            </a:pP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27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404665"/>
            <a:ext cx="7772400" cy="792088"/>
          </a:xfrm>
        </p:spPr>
        <p:txBody>
          <a:bodyPr>
            <a:normAutofit/>
          </a:bodyPr>
          <a:lstStyle/>
          <a:p>
            <a:r>
              <a:rPr lang="ru-RU" dirty="0"/>
              <a:t>С</a:t>
            </a:r>
            <a:r>
              <a:rPr lang="ru-RU" dirty="0" smtClean="0"/>
              <a:t>вященник </a:t>
            </a:r>
            <a:r>
              <a:rPr lang="ru-RU" dirty="0"/>
              <a:t>вынимает частицы за живых </a:t>
            </a:r>
            <a:r>
              <a:rPr lang="ru-RU" dirty="0" smtClean="0"/>
              <a:t>и </a:t>
            </a:r>
            <a:r>
              <a:rPr lang="ru-RU" dirty="0"/>
              <a:t>за усопших из </a:t>
            </a:r>
            <a:r>
              <a:rPr lang="ru-RU" dirty="0" smtClean="0"/>
              <a:t>особых просфор.</a:t>
            </a:r>
            <a:r>
              <a:rPr lang="ru-RU" dirty="0"/>
              <a:t> </a:t>
            </a:r>
            <a:r>
              <a:rPr lang="ru-RU" dirty="0" smtClean="0"/>
              <a:t> Все </a:t>
            </a:r>
            <a:r>
              <a:rPr lang="ru-RU" dirty="0"/>
              <a:t>частицы помещаются возле </a:t>
            </a:r>
            <a:r>
              <a:rPr lang="ru-RU" dirty="0" smtClean="0"/>
              <a:t>Агнца.</a:t>
            </a:r>
            <a:endParaRPr lang="ru-RU" dirty="0"/>
          </a:p>
        </p:txBody>
      </p:sp>
      <p:pic>
        <p:nvPicPr>
          <p:cNvPr id="2050" name="Picture 2" descr="C:\Users\Василий\Desktop\библейско-богсловские курсы\5 лекция\fotor16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8064896" cy="537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07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332657"/>
            <a:ext cx="7772400" cy="720080"/>
          </a:xfrm>
        </p:spPr>
        <p:txBody>
          <a:bodyPr/>
          <a:lstStyle/>
          <a:p>
            <a:r>
              <a:rPr lang="ru-RU" dirty="0" smtClean="0"/>
              <a:t>Поминовение записок.</a:t>
            </a:r>
            <a:endParaRPr lang="ru-RU" dirty="0"/>
          </a:p>
        </p:txBody>
      </p:sp>
      <p:pic>
        <p:nvPicPr>
          <p:cNvPr id="4098" name="Picture 2" descr="C:\Users\Василий\Desktop\библейско-богсловские курсы\5 лекция\fotor16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1792"/>
            <a:ext cx="7901136" cy="526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27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188640"/>
            <a:ext cx="7772400" cy="1152128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Фимиам Тебе приносим, Христе Боже наш, как аромат благоухания духовного; приняв его на </a:t>
            </a:r>
            <a:r>
              <a:rPr lang="ru-RU" b="1" dirty="0" err="1"/>
              <a:t>превысший</a:t>
            </a:r>
            <a:r>
              <a:rPr lang="ru-RU" b="1" dirty="0"/>
              <a:t> небес Твой жертвенник, ниспошли нам благодать Пресвятого Твоего Духа.</a:t>
            </a:r>
          </a:p>
        </p:txBody>
      </p:sp>
      <p:pic>
        <p:nvPicPr>
          <p:cNvPr id="1026" name="Picture 2" descr="C:\Users\Василий\Desktop\библейско-богсловские курсы\5 лекция\mfotor64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8100392" cy="54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10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2970" y="188640"/>
            <a:ext cx="8420472" cy="403498"/>
          </a:xfrm>
        </p:spPr>
        <p:txBody>
          <a:bodyPr>
            <a:noAutofit/>
          </a:bodyPr>
          <a:lstStyle/>
          <a:p>
            <a:r>
              <a:rPr lang="ru-RU" sz="2400" b="1" dirty="0"/>
              <a:t>И пришедши звезда, ста верху, </a:t>
            </a:r>
            <a:r>
              <a:rPr lang="ru-RU" sz="2400" b="1" dirty="0" err="1"/>
              <a:t>идеже</a:t>
            </a:r>
            <a:r>
              <a:rPr lang="ru-RU" sz="2400" b="1" dirty="0"/>
              <a:t> </a:t>
            </a:r>
            <a:r>
              <a:rPr lang="ru-RU" sz="2400" b="1" dirty="0" err="1"/>
              <a:t>бе</a:t>
            </a:r>
            <a:r>
              <a:rPr lang="ru-RU" sz="2400" b="1" dirty="0"/>
              <a:t> </a:t>
            </a:r>
            <a:r>
              <a:rPr lang="ru-RU" sz="2400" b="1" dirty="0" err="1" smtClean="0"/>
              <a:t>Отроча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pic>
        <p:nvPicPr>
          <p:cNvPr id="2050" name="Picture 2" descr="C:\Users\Василий\Desktop\библейско-богсловские курсы\5 лекция\mfotor64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6604"/>
            <a:ext cx="7882086" cy="525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94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30460"/>
            <a:ext cx="7772400" cy="403498"/>
          </a:xfrm>
        </p:spPr>
        <p:txBody>
          <a:bodyPr/>
          <a:lstStyle/>
          <a:p>
            <a:endParaRPr lang="ru-RU"/>
          </a:p>
        </p:txBody>
      </p:sp>
      <p:pic>
        <p:nvPicPr>
          <p:cNvPr id="3074" name="Picture 2" descr="C:\Users\Василий\Desktop\библейско-богсловские курсы\5 лекция\mfotor64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619"/>
            <a:ext cx="9180512" cy="612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80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-36512" y="163810"/>
            <a:ext cx="9144000" cy="960934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Господь </a:t>
            </a:r>
            <a:r>
              <a:rPr lang="ru-RU" sz="2200" dirty="0" err="1"/>
              <a:t>воцарися</a:t>
            </a:r>
            <a:r>
              <a:rPr lang="ru-RU" sz="2200" dirty="0"/>
              <a:t>, в лепоту </a:t>
            </a:r>
            <a:r>
              <a:rPr lang="ru-RU" sz="2200" dirty="0" err="1"/>
              <a:t>облечеся</a:t>
            </a:r>
            <a:r>
              <a:rPr lang="ru-RU" sz="2200" dirty="0"/>
              <a:t>: </a:t>
            </a:r>
            <a:r>
              <a:rPr lang="ru-RU" sz="2200" dirty="0" err="1"/>
              <a:t>облечеся</a:t>
            </a:r>
            <a:r>
              <a:rPr lang="ru-RU" sz="2200" dirty="0"/>
              <a:t> Господь в силу и </a:t>
            </a:r>
            <a:r>
              <a:rPr lang="ru-RU" sz="2200" dirty="0" err="1"/>
              <a:t>препоясася</a:t>
            </a:r>
            <a:r>
              <a:rPr lang="ru-RU" sz="2200" dirty="0"/>
              <a:t>, ибо утверди вселенную, </a:t>
            </a:r>
            <a:r>
              <a:rPr lang="ru-RU" sz="2200" dirty="0" err="1"/>
              <a:t>яже</a:t>
            </a:r>
            <a:r>
              <a:rPr lang="ru-RU" sz="2200" dirty="0"/>
              <a:t> не </a:t>
            </a:r>
            <a:r>
              <a:rPr lang="ru-RU" sz="2200" dirty="0" err="1" smtClean="0"/>
              <a:t>подвижится</a:t>
            </a:r>
            <a:r>
              <a:rPr lang="ru-RU" sz="2200" dirty="0" smtClean="0"/>
              <a:t>…</a:t>
            </a:r>
            <a:endParaRPr lang="ru-RU" sz="2200" dirty="0"/>
          </a:p>
        </p:txBody>
      </p:sp>
      <p:pic>
        <p:nvPicPr>
          <p:cNvPr id="4098" name="Picture 2" descr="C:\Users\Василий\Desktop\библейско-богсловские курсы\5 лекция\mfotor64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8316416" cy="554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00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16632"/>
            <a:ext cx="8712968" cy="1440160"/>
          </a:xfrm>
        </p:spPr>
        <p:txBody>
          <a:bodyPr>
            <a:normAutofit/>
          </a:bodyPr>
          <a:lstStyle/>
          <a:p>
            <a:r>
              <a:rPr lang="ru-RU" sz="2200" b="1" dirty="0"/>
              <a:t>Покрой нас кровом крыл Твоих, отгони от нас всякого врага и неприятеля, умиротвори нашу жизнь, Господи, помилуй нас и мир Твой, и спаси души наши, как благой и Человеколюбец.</a:t>
            </a:r>
          </a:p>
        </p:txBody>
      </p:sp>
      <p:pic>
        <p:nvPicPr>
          <p:cNvPr id="5122" name="Picture 2" descr="C:\Users\Василий\Desktop\библейско-богсловские курсы\5 лекция\mfotor64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64768"/>
            <a:ext cx="7416824" cy="494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80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260649"/>
            <a:ext cx="7772400" cy="864096"/>
          </a:xfrm>
        </p:spPr>
        <p:txBody>
          <a:bodyPr/>
          <a:lstStyle/>
          <a:p>
            <a:pPr algn="just"/>
            <a:r>
              <a:rPr lang="ru-RU" dirty="0"/>
              <a:t>Когда священник заканчивает проскомидию, он покрывает дискос и потир </a:t>
            </a:r>
            <a:r>
              <a:rPr lang="ru-RU" dirty="0" err="1" smtClean="0"/>
              <a:t>покровцами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074" name="Picture 2" descr="C:\Users\Василий\Desktop\библейско-богсловские курсы\5 лекция\fotor16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477200" cy="565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34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260649"/>
            <a:ext cx="7772400" cy="864096"/>
          </a:xfrm>
        </p:spPr>
        <p:txBody>
          <a:bodyPr>
            <a:noAutofit/>
          </a:bodyPr>
          <a:lstStyle/>
          <a:p>
            <a:r>
              <a:rPr lang="ru-RU" b="1" dirty="0"/>
              <a:t>Благословен Бог наш, так благоволивший, слава Тебе</a:t>
            </a:r>
            <a:r>
              <a:rPr lang="ru-RU" b="1" dirty="0" smtClean="0"/>
              <a:t>.</a:t>
            </a:r>
          </a:p>
          <a:p>
            <a:r>
              <a:rPr lang="ru-RU" b="1" dirty="0"/>
              <a:t>Всегда, ныне и присно, и во веки веков. </a:t>
            </a:r>
            <a:r>
              <a:rPr lang="ru-RU" b="1" dirty="0" smtClean="0"/>
              <a:t>Аминь. </a:t>
            </a:r>
            <a:r>
              <a:rPr lang="ru-RU" dirty="0" smtClean="0"/>
              <a:t>(трижды)</a:t>
            </a:r>
            <a:endParaRPr lang="ru-RU" dirty="0"/>
          </a:p>
        </p:txBody>
      </p:sp>
      <p:pic>
        <p:nvPicPr>
          <p:cNvPr id="1026" name="Picture 2" descr="C:\Users\Василий\Desktop\библейско-богсловские курсы\5 лекция\mfotor64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67188"/>
            <a:ext cx="7738836" cy="515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53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72400" cy="720080"/>
          </a:xfrm>
        </p:spPr>
        <p:txBody>
          <a:bodyPr/>
          <a:lstStyle/>
          <a:p>
            <a:r>
              <a:rPr lang="ru-RU" b="1" dirty="0">
                <a:effectLst/>
              </a:rPr>
              <a:t>Молитва </a:t>
            </a:r>
            <a:r>
              <a:rPr lang="ru-RU" b="1" dirty="0" smtClean="0">
                <a:effectLst/>
              </a:rPr>
              <a:t>предложения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1124744"/>
            <a:ext cx="8352927" cy="5400599"/>
          </a:xfrm>
        </p:spPr>
        <p:txBody>
          <a:bodyPr>
            <a:normAutofit/>
          </a:bodyPr>
          <a:lstStyle/>
          <a:p>
            <a:r>
              <a:rPr lang="ru-RU" sz="2400" b="1" dirty="0"/>
              <a:t>Боже, Боже наш, небесный Хлеб, пищу всему миру – Господа нашего и Бога Иисуса Христа, пославший как Спасителя и Искупителя и Благодетеля, благословляющего и освящающего нас, Сам благослови это приношение и прими его на </a:t>
            </a:r>
            <a:r>
              <a:rPr lang="ru-RU" sz="2400" b="1" dirty="0" err="1"/>
              <a:t>превысший</a:t>
            </a:r>
            <a:r>
              <a:rPr lang="ru-RU" sz="2400" b="1" dirty="0"/>
              <a:t> небес Свой жертвенник. Помяни, как Благой и Человеколюбец, его принесших и тех, за кого принесли, и нас не осужденными сохрани в священнодействии божественных Твоих </a:t>
            </a:r>
            <a:r>
              <a:rPr lang="ru-RU" sz="2400" b="1" dirty="0" smtClean="0"/>
              <a:t>Таинств.</a:t>
            </a:r>
          </a:p>
          <a:p>
            <a:endParaRPr lang="ru-RU" sz="2400" b="1" dirty="0"/>
          </a:p>
          <a:p>
            <a:r>
              <a:rPr lang="ru-RU" sz="2400" b="1" dirty="0"/>
              <a:t>Ибо свято и </a:t>
            </a:r>
            <a:r>
              <a:rPr lang="ru-RU" sz="2400" b="1" dirty="0" err="1"/>
              <a:t>преславно</a:t>
            </a:r>
            <a:r>
              <a:rPr lang="ru-RU" sz="2400" b="1" dirty="0"/>
              <a:t> </a:t>
            </a:r>
            <a:r>
              <a:rPr lang="ru-RU" sz="2400" b="1" dirty="0" err="1"/>
              <a:t>всесвященное</a:t>
            </a:r>
            <a:r>
              <a:rPr lang="ru-RU" sz="2400" b="1" dirty="0"/>
              <a:t> и величественное имя Твое, Отца и Сына и Святого Духа, ныне и всегда, и во веки веков. Аминь.</a:t>
            </a:r>
          </a:p>
        </p:txBody>
      </p:sp>
    </p:spTree>
    <p:extLst>
      <p:ext uri="{BB962C8B-B14F-4D97-AF65-F5344CB8AC3E}">
        <p14:creationId xmlns:p14="http://schemas.microsoft.com/office/powerpoint/2010/main" val="349950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8866" y="116632"/>
            <a:ext cx="7772400" cy="807715"/>
          </a:xfrm>
        </p:spPr>
        <p:txBody>
          <a:bodyPr/>
          <a:lstStyle/>
          <a:p>
            <a:r>
              <a:rPr lang="ru-RU" dirty="0" smtClean="0"/>
              <a:t>Просфора </a:t>
            </a:r>
            <a:endParaRPr lang="ru-RU" dirty="0"/>
          </a:p>
        </p:txBody>
      </p:sp>
      <p:pic>
        <p:nvPicPr>
          <p:cNvPr id="4098" name="Picture 2" descr="C:\Users\Василий\Desktop\библейско-богсловские курсы\5 лекция\просфор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640" y="1096516"/>
            <a:ext cx="5644852" cy="564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29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772400" cy="591691"/>
          </a:xfrm>
        </p:spPr>
        <p:txBody>
          <a:bodyPr/>
          <a:lstStyle/>
          <a:p>
            <a:r>
              <a:rPr lang="ru-RU" dirty="0" smtClean="0"/>
              <a:t>Святой жертвенник</a:t>
            </a:r>
            <a:endParaRPr lang="ru-RU" dirty="0"/>
          </a:p>
        </p:txBody>
      </p:sp>
      <p:pic>
        <p:nvPicPr>
          <p:cNvPr id="4" name="Picture 6" descr="жетрвенник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976585"/>
            <a:ext cx="7589838" cy="5692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957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Жертаенник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909" y="134494"/>
            <a:ext cx="5656411" cy="660687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836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640960" cy="735707"/>
          </a:xfrm>
        </p:spPr>
        <p:txBody>
          <a:bodyPr/>
          <a:lstStyle/>
          <a:p>
            <a:r>
              <a:rPr lang="ru-RU" sz="4000" dirty="0" smtClean="0"/>
              <a:t>Приготовление к проскомидии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844825"/>
            <a:ext cx="7772400" cy="3355826"/>
          </a:xfrm>
        </p:spPr>
        <p:txBody>
          <a:bodyPr>
            <a:noAutofit/>
          </a:bodyPr>
          <a:lstStyle/>
          <a:p>
            <a:pPr marL="457200" indent="-457200" algn="just">
              <a:buAutoNum type="arabicPeriod"/>
            </a:pPr>
            <a:endParaRPr lang="ru-RU" sz="3200" b="1" dirty="0" smtClean="0"/>
          </a:p>
          <a:p>
            <a:pPr marL="457200" indent="-457200" algn="just">
              <a:buAutoNum type="arabicPeriod"/>
            </a:pPr>
            <a:r>
              <a:rPr lang="ru-RU" sz="3200" b="1" dirty="0" smtClean="0">
                <a:solidFill>
                  <a:schemeClr val="tx1"/>
                </a:solidFill>
              </a:rPr>
              <a:t>Входные молитвы.</a:t>
            </a:r>
          </a:p>
          <a:p>
            <a:pPr marL="457200" indent="-457200" algn="just">
              <a:buAutoNum type="arabicPeriod"/>
            </a:pPr>
            <a:r>
              <a:rPr lang="ru-RU" sz="3200" b="1" dirty="0" smtClean="0">
                <a:solidFill>
                  <a:schemeClr val="tx1"/>
                </a:solidFill>
              </a:rPr>
              <a:t>Облачение священнослужителей в богослужебные одежды.</a:t>
            </a:r>
          </a:p>
          <a:p>
            <a:pPr marL="457200" indent="-457200" algn="just">
              <a:buAutoNum type="arabicPeriod"/>
            </a:pPr>
            <a:r>
              <a:rPr lang="ru-RU" sz="3200" b="1" dirty="0" err="1" smtClean="0">
                <a:solidFill>
                  <a:schemeClr val="tx1"/>
                </a:solidFill>
              </a:rPr>
              <a:t>Умовение</a:t>
            </a:r>
            <a:r>
              <a:rPr lang="ru-RU" sz="3200" b="1" dirty="0" smtClean="0">
                <a:solidFill>
                  <a:schemeClr val="tx1"/>
                </a:solidFill>
              </a:rPr>
              <a:t> рук.</a:t>
            </a:r>
            <a:endParaRPr lang="ru-RU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01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807715"/>
          </a:xfrm>
        </p:spPr>
        <p:txBody>
          <a:bodyPr/>
          <a:lstStyle/>
          <a:p>
            <a:r>
              <a:rPr lang="ru-RU" dirty="0" smtClean="0"/>
              <a:t>Входные молитвы</a:t>
            </a:r>
            <a:endParaRPr lang="ru-RU" dirty="0"/>
          </a:p>
        </p:txBody>
      </p:sp>
      <p:pic>
        <p:nvPicPr>
          <p:cNvPr id="5122" name="Picture 2" descr="C:\Users\Василий\Desktop\библейско-богсловские курсы\5 лекция\входные молитв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71" y="1484783"/>
            <a:ext cx="7740352" cy="516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45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620688"/>
            <a:ext cx="7772400" cy="5760639"/>
          </a:xfrm>
        </p:spPr>
        <p:txBody>
          <a:bodyPr>
            <a:noAutofit/>
          </a:bodyPr>
          <a:lstStyle/>
          <a:p>
            <a:pPr indent="457200" algn="just"/>
            <a:r>
              <a:rPr lang="ru-RU" sz="2400" b="1" dirty="0">
                <a:solidFill>
                  <a:schemeClr val="tx1"/>
                </a:solidFill>
              </a:rPr>
              <a:t>Господи, ниспошли руку Твою с высоты святого жилища Твоего и укрепи меня на предстоящее служение Тебе, чтобы я, не подвергаясь осуждению, предстал страшному престолу Твоему и бескровное священнодействие совершил. Ибо Твоя сила и слава во веки веков. Аминь.</a:t>
            </a:r>
          </a:p>
          <a:p>
            <a:pPr indent="457200" algn="just"/>
            <a:endParaRPr lang="ru-RU" sz="2400" b="1" dirty="0" smtClean="0">
              <a:solidFill>
                <a:schemeClr val="tx1"/>
              </a:solidFill>
            </a:endParaRPr>
          </a:p>
          <a:p>
            <a:pPr indent="457200" algn="just"/>
            <a:r>
              <a:rPr lang="ru-RU" sz="2400" b="1" dirty="0">
                <a:solidFill>
                  <a:schemeClr val="tx1"/>
                </a:solidFill>
              </a:rPr>
              <a:t> Ослабь, отпусти, прости, Боже, согрешения наши вольные и невольные, совершённые делом и словом, сознательно и по неведению, ночью и днём, в уме и мысли, – всё нам прости, как Благой и Человеколюбец</a:t>
            </a:r>
          </a:p>
          <a:p>
            <a:pPr indent="457200" algn="just"/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7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1279</TotalTime>
  <Words>874</Words>
  <Application>Microsoft Office PowerPoint</Application>
  <PresentationFormat>Экран (4:3)</PresentationFormat>
  <Paragraphs>72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Исполнительная</vt:lpstr>
      <vt:lpstr>Лекция 5. Проскомидия.</vt:lpstr>
      <vt:lpstr>Презентация PowerPoint</vt:lpstr>
      <vt:lpstr>Презентация PowerPoint</vt:lpstr>
      <vt:lpstr>Просфора </vt:lpstr>
      <vt:lpstr>Святой жертвенник</vt:lpstr>
      <vt:lpstr>Презентация PowerPoint</vt:lpstr>
      <vt:lpstr>Приготовление к проскомидии</vt:lpstr>
      <vt:lpstr>Входные молитвы</vt:lpstr>
      <vt:lpstr>Презентация PowerPoint</vt:lpstr>
      <vt:lpstr>Презентация PowerPoint</vt:lpstr>
      <vt:lpstr>Облачение священнослужителей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Чинопоследование самой Проскомидии</vt:lpstr>
      <vt:lpstr>Презентация PowerPoint</vt:lpstr>
      <vt:lpstr>Презентация PowerPoint</vt:lpstr>
      <vt:lpstr>Презентация PowerPoint</vt:lpstr>
      <vt:lpstr>Святой Агнец</vt:lpstr>
      <vt:lpstr>Диакон говорит: "Прободи, Владыко". Священник же со словами "Един от воин копием ребра Его прободе и абие изыде кровь и вода..." делает небольшой надрез на с правой стороны, знаменуя прободение ребер Христа при словах Евангелия</vt:lpstr>
      <vt:lpstr>В Потир вливается вино и немного воды</vt:lpstr>
      <vt:lpstr>Затем священник вынимает частицу из второй просфоры в честь Пресвятой Богородицы</vt:lpstr>
      <vt:lpstr>Третья просфора в честь святых. Называется Девятичинной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Молитва предложения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5. Проскомидия.</dc:title>
  <dc:creator>Василий</dc:creator>
  <cp:lastModifiedBy>Windows User</cp:lastModifiedBy>
  <cp:revision>24</cp:revision>
  <dcterms:created xsi:type="dcterms:W3CDTF">2013-10-17T17:53:07Z</dcterms:created>
  <dcterms:modified xsi:type="dcterms:W3CDTF">2015-10-22T14:26:45Z</dcterms:modified>
</cp:coreProperties>
</file>