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57" r:id="rId3"/>
    <p:sldId id="260" r:id="rId4"/>
    <p:sldId id="261" r:id="rId5"/>
    <p:sldId id="262" r:id="rId6"/>
    <p:sldId id="263" r:id="rId7"/>
    <p:sldId id="258"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5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D402C-CC99-4B9B-AA1A-959230FA43B2}" type="datetimeFigureOut">
              <a:rPr lang="ru-RU" smtClean="0"/>
              <a:t>21.03.2014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92BD9-E874-46CE-8E76-00B7423A28B8}" type="slidenum">
              <a:rPr lang="ru-RU" smtClean="0"/>
              <a:t>‹#›</a:t>
            </a:fld>
            <a:endParaRPr lang="ru-RU"/>
          </a:p>
        </p:txBody>
      </p:sp>
    </p:spTree>
    <p:extLst>
      <p:ext uri="{BB962C8B-B14F-4D97-AF65-F5344CB8AC3E}">
        <p14:creationId xmlns:p14="http://schemas.microsoft.com/office/powerpoint/2010/main" val="245916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1C7AC73-DA59-4A4C-BBFE-AAE8E1CA141D}" type="slidenum">
              <a:rPr lang="ru-RU" smtClean="0"/>
              <a:t>4</a:t>
            </a:fld>
            <a:endParaRPr lang="ru-RU"/>
          </a:p>
        </p:txBody>
      </p:sp>
    </p:spTree>
    <p:extLst>
      <p:ext uri="{BB962C8B-B14F-4D97-AF65-F5344CB8AC3E}">
        <p14:creationId xmlns:p14="http://schemas.microsoft.com/office/powerpoint/2010/main" val="55875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pattFill prst="ltUpDiag">
            <a:fgClr>
              <a:schemeClr val="tx1">
                <a:lumMod val="50000"/>
                <a:lumOff val="50000"/>
              </a:schemeClr>
            </a:fgClr>
            <a:bgClr>
              <a:schemeClr val="bg1"/>
            </a:bgClr>
          </a:pattFill>
        </p:spPr>
        <p:txBody>
          <a:bodyPr>
            <a:noAutofit/>
          </a:bodyPr>
          <a:lstStyle/>
          <a:p>
            <a:pPr marL="342900" indent="-342900"/>
            <a:r>
              <a:rPr lang="ru-RU" sz="3200" b="1" dirty="0" smtClean="0"/>
              <a:t>Лекция </a:t>
            </a:r>
            <a:r>
              <a:rPr lang="ru-RU" sz="3200" b="1" dirty="0" smtClean="0"/>
              <a:t>17. </a:t>
            </a:r>
            <a:r>
              <a:rPr lang="ru-RU" sz="3200" b="1" dirty="0"/>
              <a:t>Чудесное укрощение бури на </a:t>
            </a:r>
            <a:r>
              <a:rPr lang="ru-RU" sz="3200" b="1" dirty="0" smtClean="0"/>
              <a:t>море. </a:t>
            </a:r>
            <a:r>
              <a:rPr lang="ru-RU" sz="3200" b="1" dirty="0"/>
              <a:t/>
            </a:r>
            <a:br>
              <a:rPr lang="ru-RU" sz="3200" b="1" dirty="0"/>
            </a:br>
            <a:r>
              <a:rPr lang="ru-RU" sz="3200" b="1" dirty="0"/>
              <a:t>Исцеление </a:t>
            </a:r>
            <a:r>
              <a:rPr lang="ru-RU" sz="3200" b="1" dirty="0" err="1"/>
              <a:t>Гадаринских</a:t>
            </a:r>
            <a:r>
              <a:rPr lang="ru-RU" sz="3200" b="1" dirty="0"/>
              <a:t> </a:t>
            </a:r>
            <a:r>
              <a:rPr lang="ru-RU" sz="3200" b="1" dirty="0" smtClean="0"/>
              <a:t>бесноватых. </a:t>
            </a:r>
            <a:r>
              <a:rPr lang="ru-RU" sz="3200" b="1" dirty="0"/>
              <a:t/>
            </a:r>
            <a:br>
              <a:rPr lang="ru-RU" sz="3200" b="1" dirty="0"/>
            </a:br>
            <a:r>
              <a:rPr lang="ru-RU" sz="3200" b="1" dirty="0"/>
              <a:t>Исцеление </a:t>
            </a:r>
            <a:r>
              <a:rPr lang="ru-RU" sz="3200" b="1" dirty="0" smtClean="0"/>
              <a:t>кровоточивой женщины и воскрешение </a:t>
            </a:r>
            <a:r>
              <a:rPr lang="ru-RU" sz="3200" b="1" dirty="0"/>
              <a:t>дочери </a:t>
            </a:r>
            <a:r>
              <a:rPr lang="ru-RU" sz="3200" b="1" dirty="0" err="1" smtClean="0"/>
              <a:t>Иаира</a:t>
            </a:r>
            <a:r>
              <a:rPr lang="ru-RU" sz="3200" b="1" dirty="0" smtClean="0"/>
              <a:t>.</a:t>
            </a:r>
            <a:endParaRPr lang="ru-RU" sz="3200" b="1" dirty="0"/>
          </a:p>
        </p:txBody>
      </p:sp>
    </p:spTree>
    <p:extLst>
      <p:ext uri="{BB962C8B-B14F-4D97-AF65-F5344CB8AC3E}">
        <p14:creationId xmlns:p14="http://schemas.microsoft.com/office/powerpoint/2010/main" val="273359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pic>
        <p:nvPicPr>
          <p:cNvPr id="1028" name="Picture 4" descr="E:\лекции по Н. З\17\ukrozheniebur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035495"/>
            <a:ext cx="6011862" cy="799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Объект 5"/>
          <p:cNvGraphicFramePr>
            <a:graphicFrameLocks noGrp="1"/>
          </p:cNvGraphicFramePr>
          <p:nvPr>
            <p:ph idx="1"/>
            <p:extLst>
              <p:ext uri="{D42A27DB-BD31-4B8C-83A1-F6EECF244321}">
                <p14:modId xmlns:p14="http://schemas.microsoft.com/office/powerpoint/2010/main" val="553104163"/>
              </p:ext>
            </p:extLst>
          </p:nvPr>
        </p:nvGraphicFramePr>
        <p:xfrm>
          <a:off x="179512" y="908720"/>
          <a:ext cx="8784977" cy="5710800"/>
        </p:xfrm>
        <a:graphic>
          <a:graphicData uri="http://schemas.openxmlformats.org/drawingml/2006/table">
            <a:tbl>
              <a:tblPr firstRow="1" bandRow="1">
                <a:tableStyleId>{5C22544A-7EE6-4342-B048-85BDC9FD1C3A}</a:tableStyleId>
              </a:tblPr>
              <a:tblGrid>
                <a:gridCol w="2736304"/>
                <a:gridCol w="3145914"/>
                <a:gridCol w="2902759"/>
              </a:tblGrid>
              <a:tr h="288032">
                <a:tc>
                  <a:txBody>
                    <a:bodyPr/>
                    <a:lstStyle/>
                    <a:p>
                      <a:pPr algn="ctr"/>
                      <a:r>
                        <a:rPr lang="ru-RU" sz="1800" b="1" dirty="0" smtClean="0">
                          <a:solidFill>
                            <a:schemeClr val="tx1"/>
                          </a:solidFill>
                        </a:rPr>
                        <a:t>Мф. 8, 23-27</a:t>
                      </a:r>
                      <a:endParaRPr lang="ru-RU" sz="1800" b="1" dirty="0">
                        <a:solidFill>
                          <a:schemeClr val="tx1"/>
                        </a:solidFill>
                      </a:endParaRPr>
                    </a:p>
                  </a:txBody>
                  <a:tcPr marL="36000" marR="36000" marT="18000" marB="18000"/>
                </a:tc>
                <a:tc>
                  <a:txBody>
                    <a:bodyPr/>
                    <a:lstStyle/>
                    <a:p>
                      <a:pPr algn="ctr"/>
                      <a:r>
                        <a:rPr lang="ru-RU" sz="1800" b="1" dirty="0" err="1" smtClean="0">
                          <a:solidFill>
                            <a:schemeClr val="tx1"/>
                          </a:solidFill>
                        </a:rPr>
                        <a:t>Мк</a:t>
                      </a:r>
                      <a:r>
                        <a:rPr lang="ru-RU" sz="1800" b="1" dirty="0" smtClean="0">
                          <a:solidFill>
                            <a:schemeClr val="tx1"/>
                          </a:solidFill>
                        </a:rPr>
                        <a:t>. 4, 35-41</a:t>
                      </a:r>
                      <a:endParaRPr lang="ru-RU" sz="1800" b="1" dirty="0">
                        <a:solidFill>
                          <a:schemeClr val="tx1"/>
                        </a:solidFill>
                      </a:endParaRPr>
                    </a:p>
                  </a:txBody>
                  <a:tcPr marL="36000" marR="36000" marT="18000" marB="18000"/>
                </a:tc>
                <a:tc>
                  <a:txBody>
                    <a:bodyPr/>
                    <a:lstStyle/>
                    <a:p>
                      <a:pPr algn="ctr"/>
                      <a:r>
                        <a:rPr lang="ru-RU" sz="1800" b="1" dirty="0" err="1" smtClean="0">
                          <a:solidFill>
                            <a:schemeClr val="tx1"/>
                          </a:solidFill>
                        </a:rPr>
                        <a:t>Лк</a:t>
                      </a:r>
                      <a:r>
                        <a:rPr lang="ru-RU" sz="1800" b="1" dirty="0" smtClean="0">
                          <a:solidFill>
                            <a:schemeClr val="tx1"/>
                          </a:solidFill>
                        </a:rPr>
                        <a:t>. 8, 22-25</a:t>
                      </a:r>
                      <a:endParaRPr lang="ru-RU" sz="1800" b="1" dirty="0">
                        <a:solidFill>
                          <a:schemeClr val="tx1"/>
                        </a:solidFill>
                      </a:endParaRPr>
                    </a:p>
                  </a:txBody>
                  <a:tcPr marL="36000" marR="36000" marT="18000" marB="18000"/>
                </a:tc>
              </a:tr>
              <a:tr h="370840">
                <a:tc>
                  <a:txBody>
                    <a:bodyPr/>
                    <a:lstStyle/>
                    <a:p>
                      <a:r>
                        <a:rPr lang="ru-RU" sz="1600" b="1" dirty="0" smtClean="0"/>
                        <a:t>23. И когда вошел Он в лодку, за Ним последовали ученики Его. </a:t>
                      </a:r>
                    </a:p>
                    <a:p>
                      <a:r>
                        <a:rPr lang="ru-RU" sz="1600" b="1" dirty="0" smtClean="0"/>
                        <a:t>24. И вот, сделалось великое волнение </a:t>
                      </a:r>
                      <a:r>
                        <a:rPr lang="ru-RU" sz="1600" b="1" dirty="0" smtClean="0">
                          <a:solidFill>
                            <a:srgbClr val="7030A0"/>
                          </a:solidFill>
                        </a:rPr>
                        <a:t>на море</a:t>
                      </a:r>
                      <a:r>
                        <a:rPr lang="ru-RU" sz="1600" b="1" dirty="0" smtClean="0"/>
                        <a:t>, так что лодка покрывалась волнами; а Он спал. </a:t>
                      </a:r>
                    </a:p>
                    <a:p>
                      <a:r>
                        <a:rPr lang="ru-RU" sz="1600" b="1" dirty="0" smtClean="0"/>
                        <a:t>25. Тогда ученики Его, подойдя к Нему, разбудили Его и сказали: </a:t>
                      </a:r>
                      <a:r>
                        <a:rPr lang="ru-RU" sz="1600" b="1" dirty="0" smtClean="0">
                          <a:solidFill>
                            <a:srgbClr val="002060"/>
                          </a:solidFill>
                        </a:rPr>
                        <a:t>Господи! спаси нас, погибаем. </a:t>
                      </a:r>
                    </a:p>
                    <a:p>
                      <a:r>
                        <a:rPr lang="ru-RU" sz="1600" b="1" dirty="0" smtClean="0"/>
                        <a:t>26. И говорит им: что вы так боязливы, маловерные? Потом, встав, запретил ветрам и морю, и сделалась великая тишина. </a:t>
                      </a:r>
                    </a:p>
                    <a:p>
                      <a:r>
                        <a:rPr lang="ru-RU" sz="1600" b="1" dirty="0" smtClean="0"/>
                        <a:t>27. Люди же, удивляясь, говорили: кто это, что и ветры и море повинуются Ему? </a:t>
                      </a:r>
                      <a:endParaRPr lang="ru-RU" sz="1600" b="1" dirty="0"/>
                    </a:p>
                  </a:txBody>
                  <a:tcPr marL="36000" marR="36000" marT="18000" marB="18000"/>
                </a:tc>
                <a:tc>
                  <a:txBody>
                    <a:bodyPr/>
                    <a:lstStyle/>
                    <a:p>
                      <a:r>
                        <a:rPr lang="ru-RU" sz="1600" b="1" dirty="0" smtClean="0"/>
                        <a:t>35. Вечером того дня сказал им: переправимся на ту сторону. </a:t>
                      </a:r>
                    </a:p>
                    <a:p>
                      <a:r>
                        <a:rPr lang="ru-RU" sz="1600" b="1" dirty="0" smtClean="0"/>
                        <a:t>36. И они, отпустив народ, взяли Его с собою, как Он был в лодке; с Ним были и другие лодки. </a:t>
                      </a:r>
                    </a:p>
                    <a:p>
                      <a:r>
                        <a:rPr lang="ru-RU" sz="1600" b="1" dirty="0" smtClean="0"/>
                        <a:t>37. И поднялась великая буря; волны били в лодку, так что она уже наполнялась водою. </a:t>
                      </a:r>
                    </a:p>
                    <a:p>
                      <a:r>
                        <a:rPr lang="ru-RU" sz="1600" b="1" dirty="0" smtClean="0"/>
                        <a:t>38. А Он </a:t>
                      </a:r>
                      <a:r>
                        <a:rPr lang="ru-RU" sz="1600" b="1" dirty="0" smtClean="0">
                          <a:solidFill>
                            <a:schemeClr val="accent5">
                              <a:lumMod val="50000"/>
                            </a:schemeClr>
                          </a:solidFill>
                        </a:rPr>
                        <a:t>спал на корме на возглавии</a:t>
                      </a:r>
                      <a:r>
                        <a:rPr lang="ru-RU" sz="1600" b="1" dirty="0" smtClean="0"/>
                        <a:t>. Его будят и говорят Ему: </a:t>
                      </a:r>
                      <a:r>
                        <a:rPr lang="ru-RU" sz="1600" b="1" dirty="0" smtClean="0">
                          <a:solidFill>
                            <a:srgbClr val="002060"/>
                          </a:solidFill>
                        </a:rPr>
                        <a:t>Учитель! неужели Тебе нужды нет, что мы погибаем? </a:t>
                      </a:r>
                    </a:p>
                    <a:p>
                      <a:r>
                        <a:rPr lang="ru-RU" sz="1600" b="1" dirty="0" smtClean="0"/>
                        <a:t>39. И, встав, Он запретил ветру и сказал морю: умолкни, перестань. И ветер утих, и сделалась великая тишина. </a:t>
                      </a:r>
                    </a:p>
                    <a:p>
                      <a:r>
                        <a:rPr lang="ru-RU" sz="1600" b="1" dirty="0" smtClean="0"/>
                        <a:t>40. И сказал им: что вы так боязливы? как у вас нет веры? </a:t>
                      </a:r>
                    </a:p>
                    <a:p>
                      <a:r>
                        <a:rPr lang="ru-RU" sz="1600" b="1" dirty="0" smtClean="0"/>
                        <a:t>41. И убоялись страхом великим и говорили между собою: кто же Сей, что и ветер и море повинуются Ему?</a:t>
                      </a:r>
                      <a:endParaRPr lang="ru-RU" sz="1600" b="1" dirty="0"/>
                    </a:p>
                  </a:txBody>
                  <a:tcPr marL="36000" marR="36000" marT="18000" marB="18000"/>
                </a:tc>
                <a:tc>
                  <a:txBody>
                    <a:bodyPr/>
                    <a:lstStyle/>
                    <a:p>
                      <a:r>
                        <a:rPr lang="ru-RU" sz="1600" b="1" dirty="0" smtClean="0"/>
                        <a:t>22. В один день Он вошел с учениками Своими в лодку и сказал им: переправимся на ту сторону </a:t>
                      </a:r>
                      <a:r>
                        <a:rPr lang="ru-RU" sz="1600" b="1" dirty="0" smtClean="0">
                          <a:solidFill>
                            <a:srgbClr val="7030A0"/>
                          </a:solidFill>
                        </a:rPr>
                        <a:t>озера</a:t>
                      </a:r>
                      <a:r>
                        <a:rPr lang="ru-RU" sz="1600" b="1" dirty="0" smtClean="0"/>
                        <a:t>. И отправились. </a:t>
                      </a:r>
                    </a:p>
                    <a:p>
                      <a:r>
                        <a:rPr lang="ru-RU" sz="1600" b="1" dirty="0" smtClean="0"/>
                        <a:t>23. Во время плавания их Он заснул. На озере поднялся бурный ветер, и заливало их волнами, и они были в опасности. </a:t>
                      </a:r>
                    </a:p>
                    <a:p>
                      <a:r>
                        <a:rPr lang="ru-RU" sz="1600" b="1" dirty="0" smtClean="0"/>
                        <a:t>24. И, подойдя, разбудили Его и сказали: </a:t>
                      </a:r>
                      <a:r>
                        <a:rPr lang="ru-RU" sz="1600" b="1" dirty="0" smtClean="0">
                          <a:solidFill>
                            <a:srgbClr val="002060"/>
                          </a:solidFill>
                        </a:rPr>
                        <a:t>Наставник! Наставник! погибаем</a:t>
                      </a:r>
                      <a:r>
                        <a:rPr lang="ru-RU" sz="1600" b="1" dirty="0" smtClean="0"/>
                        <a:t>. Но Он, встав, запретил ветру и волнению воды; и перестали, и сделалась тишина. </a:t>
                      </a:r>
                    </a:p>
                    <a:p>
                      <a:r>
                        <a:rPr lang="ru-RU" sz="1600" b="1" dirty="0" smtClean="0"/>
                        <a:t>25. Тогда Он сказал им: где вера ваша? Они же в страхе и удивлении говорили друг другу: кто же это, что и ветрам повелевает и воде, и повинуются Ему? </a:t>
                      </a:r>
                      <a:endParaRPr lang="ru-RU" sz="1600" b="1" dirty="0"/>
                    </a:p>
                  </a:txBody>
                  <a:tcPr marL="36000" marR="36000" marT="18000" marB="18000"/>
                </a:tc>
              </a:tr>
            </a:tbl>
          </a:graphicData>
        </a:graphic>
      </p:graphicFrame>
      <p:sp>
        <p:nvSpPr>
          <p:cNvPr id="5" name="Скругленный прямоугольник 4"/>
          <p:cNvSpPr/>
          <p:nvPr/>
        </p:nvSpPr>
        <p:spPr>
          <a:xfrm>
            <a:off x="1331640" y="188640"/>
            <a:ext cx="6480720"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a:solidFill>
                  <a:schemeClr val="tx1"/>
                </a:solidFill>
              </a:rPr>
              <a:t>Чудесное укрощение бури на </a:t>
            </a:r>
            <a:r>
              <a:rPr lang="ru-RU" sz="2400" b="1" dirty="0" smtClean="0">
                <a:solidFill>
                  <a:schemeClr val="tx1"/>
                </a:solidFill>
              </a:rPr>
              <a:t>море</a:t>
            </a:r>
            <a:endParaRPr lang="ru-RU" sz="2400" b="1" dirty="0">
              <a:solidFill>
                <a:schemeClr val="tx1"/>
              </a:solidFill>
            </a:endParaRPr>
          </a:p>
        </p:txBody>
      </p:sp>
      <p:sp>
        <p:nvSpPr>
          <p:cNvPr id="7" name="Скругленный прямоугольник 6"/>
          <p:cNvSpPr/>
          <p:nvPr/>
        </p:nvSpPr>
        <p:spPr>
          <a:xfrm>
            <a:off x="150137" y="2348880"/>
            <a:ext cx="8784976" cy="11521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a:t>
            </a:r>
            <a:r>
              <a:rPr lang="ru-RU" sz="1600" b="1" i="1" dirty="0" smtClean="0">
                <a:solidFill>
                  <a:schemeClr val="tx1"/>
                </a:solidFill>
              </a:rPr>
              <a:t>: «</a:t>
            </a:r>
            <a:r>
              <a:rPr lang="ru-RU" sz="1600" b="1" i="1" dirty="0">
                <a:solidFill>
                  <a:schemeClr val="tx1"/>
                </a:solidFill>
              </a:rPr>
              <a:t>Господь берет с Собою одних </a:t>
            </a:r>
            <a:r>
              <a:rPr lang="ru-RU" sz="1600" b="1" i="1" dirty="0" smtClean="0">
                <a:solidFill>
                  <a:schemeClr val="tx1"/>
                </a:solidFill>
              </a:rPr>
              <a:t>учеников. Взял </a:t>
            </a:r>
            <a:r>
              <a:rPr lang="ru-RU" sz="1600" b="1" i="1" dirty="0">
                <a:solidFill>
                  <a:schemeClr val="tx1"/>
                </a:solidFill>
              </a:rPr>
              <a:t>же их не без цели и не без намерения, но для того, чтобы сделать их зрителями чуда, имеющего </a:t>
            </a:r>
            <a:r>
              <a:rPr lang="ru-RU" sz="1600" b="1" i="1" dirty="0" smtClean="0">
                <a:solidFill>
                  <a:schemeClr val="tx1"/>
                </a:solidFill>
              </a:rPr>
              <a:t>совершиться... </a:t>
            </a:r>
            <a:r>
              <a:rPr lang="ru-RU" sz="1600" b="1" i="1" dirty="0">
                <a:solidFill>
                  <a:schemeClr val="tx1"/>
                </a:solidFill>
              </a:rPr>
              <a:t>Он, как некий наилучший наставник детей, поучал их тому, чтобы они с одной стороны были бесстрашны среди бедствий, а с другой – смирялись среди </a:t>
            </a:r>
            <a:r>
              <a:rPr lang="ru-RU" sz="1600" b="1" i="1" dirty="0" smtClean="0">
                <a:solidFill>
                  <a:schemeClr val="tx1"/>
                </a:solidFill>
              </a:rPr>
              <a:t>почестей».</a:t>
            </a:r>
            <a:endParaRPr lang="ru-RU" sz="1600" b="1" i="1" dirty="0">
              <a:solidFill>
                <a:schemeClr val="tx1"/>
              </a:solidFill>
            </a:endParaRPr>
          </a:p>
        </p:txBody>
      </p:sp>
      <p:sp>
        <p:nvSpPr>
          <p:cNvPr id="12" name="Скругленный прямоугольник 11"/>
          <p:cNvSpPr/>
          <p:nvPr/>
        </p:nvSpPr>
        <p:spPr>
          <a:xfrm>
            <a:off x="179512" y="5301208"/>
            <a:ext cx="8784976"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err="1">
                <a:solidFill>
                  <a:schemeClr val="tx1"/>
                </a:solidFill>
              </a:rPr>
              <a:t>Свт</a:t>
            </a:r>
            <a:r>
              <a:rPr lang="ru-RU" sz="1600" b="1" dirty="0">
                <a:solidFill>
                  <a:schemeClr val="tx1"/>
                </a:solidFill>
              </a:rPr>
              <a:t>. </a:t>
            </a:r>
            <a:r>
              <a:rPr lang="ru-RU" sz="1600" b="1" dirty="0" smtClean="0">
                <a:solidFill>
                  <a:schemeClr val="tx1"/>
                </a:solidFill>
              </a:rPr>
              <a:t>Иоанн </a:t>
            </a:r>
            <a:r>
              <a:rPr lang="ru-RU" sz="1600" b="1" dirty="0">
                <a:solidFill>
                  <a:schemeClr val="tx1"/>
                </a:solidFill>
              </a:rPr>
              <a:t>Златоуст</a:t>
            </a:r>
            <a:r>
              <a:rPr lang="ru-RU" sz="1600" b="1" i="1" dirty="0" smtClean="0">
                <a:solidFill>
                  <a:schemeClr val="tx1"/>
                </a:solidFill>
              </a:rPr>
              <a:t>: «</a:t>
            </a:r>
            <a:r>
              <a:rPr lang="ru-RU" sz="1600" b="1" i="1" dirty="0">
                <a:solidFill>
                  <a:schemeClr val="tx1"/>
                </a:solidFill>
              </a:rPr>
              <a:t>А спит Он при сем с той </a:t>
            </a:r>
            <a:r>
              <a:rPr lang="ru-RU" sz="1600" b="1" i="1" dirty="0" smtClean="0">
                <a:solidFill>
                  <a:schemeClr val="tx1"/>
                </a:solidFill>
              </a:rPr>
              <a:t>целью, </a:t>
            </a:r>
            <a:r>
              <a:rPr lang="ru-RU" sz="1600" b="1" i="1" dirty="0">
                <a:solidFill>
                  <a:schemeClr val="tx1"/>
                </a:solidFill>
              </a:rPr>
              <a:t>чтобы чудо показалось им тем важнее, после того как они перепугались. Иначе, если бы буря случилась при </a:t>
            </a:r>
            <a:r>
              <a:rPr lang="ru-RU" sz="1600" b="1" i="1" dirty="0" err="1">
                <a:solidFill>
                  <a:schemeClr val="tx1"/>
                </a:solidFill>
              </a:rPr>
              <a:t>бодрственном</a:t>
            </a:r>
            <a:r>
              <a:rPr lang="ru-RU" sz="1600" b="1" i="1" dirty="0">
                <a:solidFill>
                  <a:schemeClr val="tx1"/>
                </a:solidFill>
              </a:rPr>
              <a:t> состоянии Христа, они не испугались бы или не обратились бы к Нему с прошением о спасении. И вот Он попускает им быть в страхе от опасности, дабы они пришли в сознание силы </a:t>
            </a:r>
            <a:r>
              <a:rPr lang="ru-RU" sz="1600" b="1" i="1" dirty="0" smtClean="0">
                <a:solidFill>
                  <a:schemeClr val="tx1"/>
                </a:solidFill>
              </a:rPr>
              <a:t>Его».</a:t>
            </a:r>
            <a:endParaRPr lang="ru-RU" sz="1600" b="1" i="1" dirty="0">
              <a:solidFill>
                <a:schemeClr val="tx1"/>
              </a:solidFill>
            </a:endParaRPr>
          </a:p>
        </p:txBody>
      </p:sp>
      <p:sp>
        <p:nvSpPr>
          <p:cNvPr id="9" name="Скругленный прямоугольник 8"/>
          <p:cNvSpPr/>
          <p:nvPr/>
        </p:nvSpPr>
        <p:spPr>
          <a:xfrm>
            <a:off x="208887" y="4437112"/>
            <a:ext cx="8726226"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Зигабен</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Марк обозначал и место, на котором Он спал, потому что сказал, что Он спал на корме на </a:t>
            </a:r>
            <a:r>
              <a:rPr lang="ru-RU" sz="1600" b="1" i="1" dirty="0" smtClean="0">
                <a:solidFill>
                  <a:schemeClr val="tx1"/>
                </a:solidFill>
              </a:rPr>
              <a:t>возглавии, </a:t>
            </a:r>
            <a:r>
              <a:rPr lang="ru-RU" sz="1600" b="1" i="1" dirty="0">
                <a:solidFill>
                  <a:schemeClr val="tx1"/>
                </a:solidFill>
              </a:rPr>
              <a:t>которое из дерева было устроено на </a:t>
            </a:r>
            <a:r>
              <a:rPr lang="ru-RU" sz="1600" b="1" i="1" dirty="0" smtClean="0">
                <a:solidFill>
                  <a:schemeClr val="tx1"/>
                </a:solidFill>
              </a:rPr>
              <a:t>корме».</a:t>
            </a:r>
            <a:endParaRPr lang="ru-RU" sz="1600" b="1" i="1" dirty="0">
              <a:solidFill>
                <a:schemeClr val="tx1"/>
              </a:solidFill>
            </a:endParaRPr>
          </a:p>
        </p:txBody>
      </p:sp>
      <p:sp>
        <p:nvSpPr>
          <p:cNvPr id="10" name="Скругленный прямоугольник 9"/>
          <p:cNvSpPr/>
          <p:nvPr/>
        </p:nvSpPr>
        <p:spPr>
          <a:xfrm>
            <a:off x="208887" y="3789040"/>
            <a:ext cx="8755601" cy="10801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Зигабен</a:t>
            </a:r>
            <a:r>
              <a:rPr lang="ru-RU" sz="1600" b="1" i="1" dirty="0" smtClean="0">
                <a:solidFill>
                  <a:schemeClr val="tx1"/>
                </a:solidFill>
              </a:rPr>
              <a:t>: «</a:t>
            </a:r>
            <a:r>
              <a:rPr lang="ru-RU" sz="1600" b="1" i="1" dirty="0">
                <a:solidFill>
                  <a:schemeClr val="tx1"/>
                </a:solidFill>
              </a:rPr>
              <a:t>Матфей и Марк говорят, что корабль был захвачен волнами на море, а Лука говорит, что на озере. Но они не противоречат между собою, потому что и те, и этот разумеют Тивериадское озеро, которое по своему природному устройству было озером, а по величине – морем</a:t>
            </a:r>
            <a:r>
              <a:rPr lang="ru-RU" sz="1600" b="1" i="1" dirty="0" smtClean="0">
                <a:solidFill>
                  <a:schemeClr val="tx1"/>
                </a:solidFill>
              </a:rPr>
              <a:t>».</a:t>
            </a:r>
            <a:endParaRPr lang="ru-RU" sz="1600" b="1" i="1" dirty="0">
              <a:solidFill>
                <a:schemeClr val="tx1"/>
              </a:solidFill>
            </a:endParaRPr>
          </a:p>
        </p:txBody>
      </p:sp>
      <p:sp>
        <p:nvSpPr>
          <p:cNvPr id="11" name="Скругленный прямоугольник 10"/>
          <p:cNvSpPr/>
          <p:nvPr/>
        </p:nvSpPr>
        <p:spPr>
          <a:xfrm>
            <a:off x="208887" y="3933056"/>
            <a:ext cx="8755601" cy="12961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a:solidFill>
                  <a:schemeClr val="tx1"/>
                </a:solidFill>
              </a:rPr>
              <a:t>. Иоанн Златоуст</a:t>
            </a:r>
            <a:r>
              <a:rPr lang="ru-RU" sz="1600" b="1" i="1" dirty="0" smtClean="0">
                <a:solidFill>
                  <a:schemeClr val="tx1"/>
                </a:solidFill>
              </a:rPr>
              <a:t>: «</a:t>
            </a:r>
            <a:r>
              <a:rPr lang="ru-RU" sz="1600" b="1" i="1" dirty="0">
                <a:solidFill>
                  <a:schemeClr val="tx1"/>
                </a:solidFill>
              </a:rPr>
              <a:t>Буря, как сказал я, попущена была для научения учеников; это было образом имеющих постигнуть их искушений, так как и после того Спаситель часто попускал им впадать в жесточайшие бедствия, и через то укреплял дух </a:t>
            </a:r>
            <a:r>
              <a:rPr lang="ru-RU" sz="1600" b="1" i="1" dirty="0" smtClean="0">
                <a:solidFill>
                  <a:schemeClr val="tx1"/>
                </a:solidFill>
              </a:rPr>
              <a:t>их. </a:t>
            </a:r>
            <a:r>
              <a:rPr lang="ru-RU" sz="1600" b="1" i="1" dirty="0">
                <a:solidFill>
                  <a:schemeClr val="tx1"/>
                </a:solidFill>
              </a:rPr>
              <a:t>Итак, Иисус прежде всего укорил учеников Своих, показывая тем, что надобно быть мужественными и среди сильнейшего </a:t>
            </a:r>
            <a:r>
              <a:rPr lang="ru-RU" sz="1600" b="1" i="1" dirty="0" err="1">
                <a:solidFill>
                  <a:schemeClr val="tx1"/>
                </a:solidFill>
              </a:rPr>
              <a:t>обуревания</a:t>
            </a:r>
            <a:r>
              <a:rPr lang="ru-RU" sz="1600" b="1" i="1" dirty="0">
                <a:solidFill>
                  <a:schemeClr val="tx1"/>
                </a:solidFill>
              </a:rPr>
              <a:t> волн, что Он все устраивает во </a:t>
            </a:r>
            <a:r>
              <a:rPr lang="ru-RU" sz="1600" b="1" i="1" dirty="0" smtClean="0">
                <a:solidFill>
                  <a:schemeClr val="tx1"/>
                </a:solidFill>
              </a:rPr>
              <a:t>благое».</a:t>
            </a:r>
            <a:endParaRPr lang="ru-RU" sz="1600" b="1" i="1" dirty="0">
              <a:solidFill>
                <a:schemeClr val="tx1"/>
              </a:solidFill>
            </a:endParaRPr>
          </a:p>
        </p:txBody>
      </p:sp>
      <p:sp>
        <p:nvSpPr>
          <p:cNvPr id="13" name="Скругленный прямоугольник 12"/>
          <p:cNvSpPr/>
          <p:nvPr/>
        </p:nvSpPr>
        <p:spPr>
          <a:xfrm>
            <a:off x="238262" y="5301208"/>
            <a:ext cx="8726226"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Господь не называет их неверными, а маловерными, потому что, когда сказали: «Господи, спаси нас», они показывали свою веру, но слово «погибаем» - не от веры. Им не должно было бояться, когда Господь плыл с ними. Обратите внимание, что, укоряя их как робких, Господь показывает, что боязливость привлекает опасности. Поэтому Он успокоил сначала их душевную бурю, а затем утишил и морское </a:t>
            </a:r>
            <a:r>
              <a:rPr lang="ru-RU" sz="1600" b="1" i="1" dirty="0" smtClean="0">
                <a:solidFill>
                  <a:schemeClr val="tx1"/>
                </a:solidFill>
              </a:rPr>
              <a:t>волнение».</a:t>
            </a:r>
            <a:endParaRPr lang="ru-RU" sz="1600" b="1" i="1" dirty="0">
              <a:solidFill>
                <a:schemeClr val="tx1"/>
              </a:solidFill>
            </a:endParaRPr>
          </a:p>
        </p:txBody>
      </p:sp>
      <p:sp>
        <p:nvSpPr>
          <p:cNvPr id="14" name="Скругленный прямоугольник 13"/>
          <p:cNvSpPr/>
          <p:nvPr/>
        </p:nvSpPr>
        <p:spPr>
          <a:xfrm>
            <a:off x="238262" y="6237312"/>
            <a:ext cx="8696851" cy="43204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a:t>
            </a:r>
            <a:r>
              <a:rPr lang="ru-RU" sz="1600" b="1" i="1" dirty="0" smtClean="0">
                <a:solidFill>
                  <a:schemeClr val="tx1"/>
                </a:solidFill>
              </a:rPr>
              <a:t>: «Удивлялись </a:t>
            </a:r>
            <a:r>
              <a:rPr lang="ru-RU" sz="1600" b="1" i="1" dirty="0">
                <a:solidFill>
                  <a:schemeClr val="tx1"/>
                </a:solidFill>
              </a:rPr>
              <a:t>не ученики, а корабельщики и остальные, бывшие на </a:t>
            </a:r>
            <a:r>
              <a:rPr lang="ru-RU" sz="1600" b="1" i="1" dirty="0" smtClean="0">
                <a:solidFill>
                  <a:schemeClr val="tx1"/>
                </a:solidFill>
              </a:rPr>
              <a:t>корабле».</a:t>
            </a:r>
            <a:endParaRPr lang="ru-RU" sz="1600" b="1" i="1" dirty="0">
              <a:solidFill>
                <a:schemeClr val="tx1"/>
              </a:solidFill>
            </a:endParaRPr>
          </a:p>
        </p:txBody>
      </p:sp>
      <p:sp>
        <p:nvSpPr>
          <p:cNvPr id="15" name="Скругленный прямоугольник 14"/>
          <p:cNvSpPr/>
          <p:nvPr/>
        </p:nvSpPr>
        <p:spPr>
          <a:xfrm>
            <a:off x="223574" y="3681028"/>
            <a:ext cx="8696851" cy="216024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a:t>
            </a:r>
            <a:r>
              <a:rPr lang="ru-RU" sz="1600" b="1" i="1" dirty="0">
                <a:solidFill>
                  <a:schemeClr val="tx1"/>
                </a:solidFill>
              </a:rPr>
              <a:t>Ты переплываешь море этой </a:t>
            </a:r>
            <a:r>
              <a:rPr lang="ru-RU" sz="1600" b="1" i="1" dirty="0" smtClean="0">
                <a:solidFill>
                  <a:schemeClr val="tx1"/>
                </a:solidFill>
              </a:rPr>
              <a:t>жизни, </a:t>
            </a:r>
            <a:r>
              <a:rPr lang="ru-RU" sz="1600" b="1" i="1" dirty="0">
                <a:solidFill>
                  <a:schemeClr val="tx1"/>
                </a:solidFill>
              </a:rPr>
              <a:t>и ветер поднимается, застигают тебя бури и искушения. Отчего это, если не от того, что Иисус засыпает в тебе? Если бы Он в тебе не спал, ты бы наслаждался внутренней тишиной. Что же значит, что Иисус в тебе засыпает, если не то, что в сердце твоем вера </a:t>
            </a:r>
            <a:r>
              <a:rPr lang="ru-RU" sz="1600" b="1" i="1" dirty="0" err="1">
                <a:solidFill>
                  <a:schemeClr val="tx1"/>
                </a:solidFill>
              </a:rPr>
              <a:t>Иисусова</a:t>
            </a:r>
            <a:r>
              <a:rPr lang="ru-RU" sz="1600" b="1" i="1" dirty="0">
                <a:solidFill>
                  <a:schemeClr val="tx1"/>
                </a:solidFill>
              </a:rPr>
              <a:t> дремлет? Что же ты должен сделать для своего избавления? Пробуди Его и скажи: Наставник! мы погибаем! Он пробудится, то есть к тебе возвратится вера и пребудет в тебе. Когда пробуждается Христос, тогда и среди бурных треволнений вода не зальет твоего корабля, твоя вера будет повелевать ветрами и волнами, и опасность минует</a:t>
            </a:r>
            <a:r>
              <a:rPr lang="ru-RU" sz="1600" b="1" i="1" dirty="0" smtClean="0">
                <a:solidFill>
                  <a:schemeClr val="tx1"/>
                </a:solidFill>
              </a:rPr>
              <a:t>».</a:t>
            </a:r>
            <a:endParaRPr lang="ru-RU" sz="1600" b="1" i="1" dirty="0">
              <a:solidFill>
                <a:schemeClr val="tx1"/>
              </a:solidFill>
            </a:endParaRPr>
          </a:p>
        </p:txBody>
      </p:sp>
      <p:sp>
        <p:nvSpPr>
          <p:cNvPr id="16" name="Скругленный прямоугольник 15"/>
          <p:cNvSpPr/>
          <p:nvPr/>
        </p:nvSpPr>
        <p:spPr>
          <a:xfrm flipH="1">
            <a:off x="216024" y="4437112"/>
            <a:ext cx="8748464" cy="15481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 </a:t>
            </a:r>
            <a:r>
              <a:rPr lang="ru-RU" sz="1600" b="1" i="1" dirty="0" smtClean="0">
                <a:solidFill>
                  <a:schemeClr val="tx1"/>
                </a:solidFill>
              </a:rPr>
              <a:t>«</a:t>
            </a:r>
            <a:r>
              <a:rPr lang="ru-RU" sz="1600" b="1" i="1" dirty="0">
                <a:solidFill>
                  <a:schemeClr val="tx1"/>
                </a:solidFill>
              </a:rPr>
              <a:t>Потом, встав, запретил ветрам и морю, и сделалась великая тишина. - И из этого места мы постигаем, что все твари чувствуют Творца - как (и) те, которым запрещается [или: запретил], так и те, которым повелевается [или: повелел], чувствуют повелевающего и не потому, что все одушевлено, как думают еретики в своем заблуждении, а потому, что в силу величия Творца бесчувственное в отношении к нам обнаруживает чувствительность к </a:t>
            </a:r>
            <a:r>
              <a:rPr lang="ru-RU" sz="1600" b="1" i="1" dirty="0" smtClean="0">
                <a:solidFill>
                  <a:schemeClr val="tx1"/>
                </a:solidFill>
              </a:rPr>
              <a:t>Нему».</a:t>
            </a:r>
            <a:endParaRPr lang="ru-RU" sz="1600" b="1" i="1" dirty="0">
              <a:solidFill>
                <a:schemeClr val="tx1"/>
              </a:solidFill>
            </a:endParaRPr>
          </a:p>
        </p:txBody>
      </p:sp>
    </p:spTree>
    <p:extLst>
      <p:ext uri="{BB962C8B-B14F-4D97-AF65-F5344CB8AC3E}">
        <p14:creationId xmlns:p14="http://schemas.microsoft.com/office/powerpoint/2010/main" val="14313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down)">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8"/>
                                        </p:tgtEl>
                                      </p:cBhvr>
                                    </p:animEffect>
                                    <p:set>
                                      <p:cBhvr>
                                        <p:cTn id="15" dur="1" fill="hold">
                                          <p:stCondLst>
                                            <p:cond delay="499"/>
                                          </p:stCondLst>
                                        </p:cTn>
                                        <p:tgtEl>
                                          <p:spTgt spid="1028"/>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p:stCondLst>
                              <p:cond delay="1000"/>
                            </p:stCondLst>
                            <p:childTnLst>
                              <p:par>
                                <p:cTn id="44" presetID="22" presetClass="entr" presetSubtype="4" fill="hold" grpId="0" nodeType="after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13"/>
                                        </p:tgtEl>
                                      </p:cBhvr>
                                    </p:animEffect>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down)">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12" grpId="0" animBg="1"/>
      <p:bldP spid="12" grpId="1"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63688" y="188640"/>
            <a:ext cx="5832648" cy="5040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Исцеление </a:t>
            </a:r>
            <a:r>
              <a:rPr lang="ru-RU" sz="2400" b="1" dirty="0" err="1">
                <a:solidFill>
                  <a:schemeClr val="tx1"/>
                </a:solidFill>
              </a:rPr>
              <a:t>гадаринских</a:t>
            </a:r>
            <a:r>
              <a:rPr lang="ru-RU" sz="2400" b="1" dirty="0">
                <a:solidFill>
                  <a:schemeClr val="tx1"/>
                </a:solidFill>
              </a:rPr>
              <a:t> бесноватых</a:t>
            </a:r>
          </a:p>
        </p:txBody>
      </p:sp>
      <p:pic>
        <p:nvPicPr>
          <p:cNvPr id="10242" name="Picture 2" descr="C:\Users\1\Desktop\картинки к 2 лекции\23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836712"/>
            <a:ext cx="7824869" cy="5868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1"/>
          </a:lnRef>
          <a:fillRef idx="2">
            <a:schemeClr val="accent1"/>
          </a:fillRef>
          <a:effectRef idx="1">
            <a:schemeClr val="accent1"/>
          </a:effectRef>
          <a:fontRef idx="minor">
            <a:schemeClr val="dk1"/>
          </a:fontRef>
        </p:style>
      </p:pic>
      <p:graphicFrame>
        <p:nvGraphicFramePr>
          <p:cNvPr id="8" name="Объект 7"/>
          <p:cNvGraphicFramePr>
            <a:graphicFrameLocks noGrp="1"/>
          </p:cNvGraphicFramePr>
          <p:nvPr>
            <p:ph idx="1"/>
            <p:extLst>
              <p:ext uri="{D42A27DB-BD31-4B8C-83A1-F6EECF244321}">
                <p14:modId xmlns:p14="http://schemas.microsoft.com/office/powerpoint/2010/main" val="3710888092"/>
              </p:ext>
            </p:extLst>
          </p:nvPr>
        </p:nvGraphicFramePr>
        <p:xfrm>
          <a:off x="1" y="0"/>
          <a:ext cx="9143998" cy="6787733"/>
        </p:xfrm>
        <a:graphic>
          <a:graphicData uri="http://schemas.openxmlformats.org/drawingml/2006/table">
            <a:tbl>
              <a:tblPr firstRow="1" bandRow="1">
                <a:tableStyleId>{5C22544A-7EE6-4342-B048-85BDC9FD1C3A}</a:tableStyleId>
              </a:tblPr>
              <a:tblGrid>
                <a:gridCol w="1619671"/>
                <a:gridCol w="4176464"/>
                <a:gridCol w="3347863"/>
              </a:tblGrid>
              <a:tr h="260648">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400" b="1" dirty="0" smtClean="0">
                          <a:solidFill>
                            <a:schemeClr val="tx1"/>
                          </a:solidFill>
                        </a:rPr>
                        <a:t>Мф. 8, 28-34</a:t>
                      </a:r>
                    </a:p>
                  </a:txBody>
                  <a:tcPr marL="36000" marR="36000" marT="18000" marB="18000" anchor="ct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400" b="1" dirty="0" err="1" smtClean="0">
                          <a:solidFill>
                            <a:schemeClr val="tx1"/>
                          </a:solidFill>
                        </a:rPr>
                        <a:t>Мк</a:t>
                      </a:r>
                      <a:r>
                        <a:rPr lang="ru-RU" sz="1400" b="1" dirty="0" smtClean="0">
                          <a:solidFill>
                            <a:schemeClr val="tx1"/>
                          </a:solidFill>
                        </a:rPr>
                        <a:t>. 5, 1-20</a:t>
                      </a:r>
                    </a:p>
                  </a:txBody>
                  <a:tcPr marL="36000" marR="36000" marT="18000" marB="18000" anchor="ct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400" b="1" dirty="0" err="1" smtClean="0">
                          <a:solidFill>
                            <a:schemeClr val="tx1"/>
                          </a:solidFill>
                        </a:rPr>
                        <a:t>Лк</a:t>
                      </a:r>
                      <a:r>
                        <a:rPr lang="ru-RU" sz="1400" b="1" dirty="0" smtClean="0">
                          <a:solidFill>
                            <a:schemeClr val="tx1"/>
                          </a:solidFill>
                        </a:rPr>
                        <a:t>. 8, 26-39</a:t>
                      </a:r>
                    </a:p>
                  </a:txBody>
                  <a:tcPr marL="36000" marR="36000" marT="18000" marB="18000" anchor="ctr"/>
                </a:tc>
              </a:tr>
              <a:tr h="6527085">
                <a:tc>
                  <a:txBody>
                    <a:bodyPr/>
                    <a:lstStyle/>
                    <a:p>
                      <a:pPr>
                        <a:lnSpc>
                          <a:spcPct val="70000"/>
                        </a:lnSpc>
                      </a:pPr>
                      <a:r>
                        <a:rPr lang="ru-RU" sz="1300" b="1" dirty="0" smtClean="0"/>
                        <a:t>28. И когда Он прибыл на другой берег в страну </a:t>
                      </a:r>
                      <a:r>
                        <a:rPr lang="ru-RU" sz="1300" b="1" dirty="0" err="1" smtClean="0">
                          <a:solidFill>
                            <a:schemeClr val="accent2"/>
                          </a:solidFill>
                        </a:rPr>
                        <a:t>Гергесинскую</a:t>
                      </a:r>
                      <a:r>
                        <a:rPr lang="ru-RU" sz="1300" b="1" dirty="0" smtClean="0"/>
                        <a:t>, Его встретили </a:t>
                      </a:r>
                      <a:r>
                        <a:rPr lang="ru-RU" sz="1300" b="1" dirty="0" smtClean="0">
                          <a:solidFill>
                            <a:srgbClr val="7030A0"/>
                          </a:solidFill>
                        </a:rPr>
                        <a:t>два бесноватые</a:t>
                      </a:r>
                      <a:r>
                        <a:rPr lang="ru-RU" sz="1300" b="1" dirty="0" smtClean="0"/>
                        <a:t>, вышедшие из гробов, весьма свирепые, так что никто не смел проходить тем путем.</a:t>
                      </a:r>
                    </a:p>
                    <a:p>
                      <a:pPr>
                        <a:lnSpc>
                          <a:spcPct val="70000"/>
                        </a:lnSpc>
                      </a:pPr>
                      <a:r>
                        <a:rPr lang="ru-RU" sz="1300" b="1" dirty="0" smtClean="0"/>
                        <a:t>29. И вот, они закричали</a:t>
                      </a:r>
                      <a:r>
                        <a:rPr lang="ru-RU" sz="1300" b="1" dirty="0" smtClean="0">
                          <a:solidFill>
                            <a:srgbClr val="7030A0"/>
                          </a:solidFill>
                        </a:rPr>
                        <a:t>: что Тебе до нас, Иисус, Сын Божий? пришел Ты сюда прежде времени мучить нас</a:t>
                      </a:r>
                      <a:r>
                        <a:rPr lang="ru-RU" sz="1300" b="1" dirty="0" smtClean="0"/>
                        <a:t>.</a:t>
                      </a:r>
                    </a:p>
                    <a:p>
                      <a:pPr>
                        <a:lnSpc>
                          <a:spcPct val="70000"/>
                        </a:lnSpc>
                      </a:pPr>
                      <a:r>
                        <a:rPr lang="ru-RU" sz="1300" b="1" dirty="0" smtClean="0"/>
                        <a:t>30. Вдали же от них паслось большое стадо свиней.</a:t>
                      </a:r>
                    </a:p>
                    <a:p>
                      <a:pPr>
                        <a:lnSpc>
                          <a:spcPct val="70000"/>
                        </a:lnSpc>
                      </a:pPr>
                      <a:r>
                        <a:rPr lang="ru-RU" sz="1300" b="1" dirty="0" smtClean="0"/>
                        <a:t>31. И бесы просили Его: если выгонишь нас, то пошли нас в стадо свиней.</a:t>
                      </a:r>
                    </a:p>
                    <a:p>
                      <a:pPr>
                        <a:lnSpc>
                          <a:spcPct val="70000"/>
                        </a:lnSpc>
                      </a:pPr>
                      <a:r>
                        <a:rPr lang="ru-RU" sz="1300" b="1" dirty="0" smtClean="0"/>
                        <a:t>32. И Он сказал им: идите. И они, выйдя, пошли в стадо свиное. И вот, все стадо свиней бросилось с крутизны в море и погибло в воде.</a:t>
                      </a:r>
                    </a:p>
                    <a:p>
                      <a:pPr>
                        <a:lnSpc>
                          <a:spcPct val="70000"/>
                        </a:lnSpc>
                      </a:pPr>
                      <a:r>
                        <a:rPr lang="ru-RU" sz="1300" b="1" dirty="0" smtClean="0"/>
                        <a:t>33. Пастухи же побежали и, придя в город, рассказали обо всем, и о том, что было с бесноватыми.</a:t>
                      </a:r>
                    </a:p>
                    <a:p>
                      <a:pPr>
                        <a:lnSpc>
                          <a:spcPct val="70000"/>
                        </a:lnSpc>
                      </a:pPr>
                      <a:r>
                        <a:rPr lang="ru-RU" sz="1300" b="1" dirty="0" smtClean="0"/>
                        <a:t>34. И вот, весь город вышел навстречу Иисусу; и, увидев Его, просили, чтобы Он отошел от пределов их.</a:t>
                      </a:r>
                      <a:endParaRPr lang="ru-RU" sz="1300" b="1" dirty="0"/>
                    </a:p>
                  </a:txBody>
                  <a:tcPr marL="36000" marR="36000" marT="18000" marB="18000"/>
                </a:tc>
                <a:tc>
                  <a:txBody>
                    <a:bodyPr/>
                    <a:lstStyle/>
                    <a:p>
                      <a:pPr>
                        <a:lnSpc>
                          <a:spcPct val="70000"/>
                        </a:lnSpc>
                      </a:pPr>
                      <a:r>
                        <a:rPr lang="ru-RU" sz="1300" b="1" dirty="0" smtClean="0"/>
                        <a:t>1. И пришли на другой берег моря, в страну </a:t>
                      </a:r>
                      <a:r>
                        <a:rPr lang="ru-RU" sz="1300" b="1" dirty="0" err="1" smtClean="0">
                          <a:solidFill>
                            <a:schemeClr val="accent2"/>
                          </a:solidFill>
                        </a:rPr>
                        <a:t>Гадаринскую</a:t>
                      </a:r>
                      <a:r>
                        <a:rPr lang="ru-RU" sz="1300" b="1" dirty="0" smtClean="0">
                          <a:solidFill>
                            <a:schemeClr val="accent2"/>
                          </a:solidFill>
                        </a:rPr>
                        <a:t>.</a:t>
                      </a:r>
                    </a:p>
                    <a:p>
                      <a:pPr>
                        <a:lnSpc>
                          <a:spcPct val="70000"/>
                        </a:lnSpc>
                      </a:pPr>
                      <a:r>
                        <a:rPr lang="ru-RU" sz="1300" b="1" dirty="0" smtClean="0"/>
                        <a:t>2. И когда вышел Он из лодки, тотчас встретил Его вышедший из гробов </a:t>
                      </a:r>
                      <a:r>
                        <a:rPr lang="ru-RU" sz="1300" b="1" dirty="0" smtClean="0">
                          <a:solidFill>
                            <a:srgbClr val="7030A0"/>
                          </a:solidFill>
                        </a:rPr>
                        <a:t>человек</a:t>
                      </a:r>
                      <a:r>
                        <a:rPr lang="ru-RU" sz="1300" b="1" dirty="0" smtClean="0"/>
                        <a:t>, одержимый нечистым духом,</a:t>
                      </a:r>
                    </a:p>
                    <a:p>
                      <a:pPr>
                        <a:lnSpc>
                          <a:spcPct val="70000"/>
                        </a:lnSpc>
                      </a:pPr>
                      <a:r>
                        <a:rPr lang="ru-RU" sz="1300" b="1" dirty="0" smtClean="0"/>
                        <a:t>3. он имел жилище в гробах, и никто не мог его связать даже цепями,</a:t>
                      </a:r>
                    </a:p>
                    <a:p>
                      <a:pPr>
                        <a:lnSpc>
                          <a:spcPct val="70000"/>
                        </a:lnSpc>
                      </a:pPr>
                      <a:r>
                        <a:rPr lang="ru-RU" sz="1300" b="1" dirty="0" smtClean="0"/>
                        <a:t>4. потому что многократно был он скован оковами и цепями, но разрывал цепи и разбивал оковы, и никто не в силах был укротить его;</a:t>
                      </a:r>
                    </a:p>
                    <a:p>
                      <a:pPr>
                        <a:lnSpc>
                          <a:spcPct val="70000"/>
                        </a:lnSpc>
                      </a:pPr>
                      <a:r>
                        <a:rPr lang="ru-RU" sz="1300" b="1" dirty="0" smtClean="0"/>
                        <a:t>5. всегда, ночью и днем, в горах и гробах, кричал он и бился о камни;</a:t>
                      </a:r>
                    </a:p>
                    <a:p>
                      <a:pPr>
                        <a:lnSpc>
                          <a:spcPct val="70000"/>
                        </a:lnSpc>
                      </a:pPr>
                      <a:r>
                        <a:rPr lang="ru-RU" sz="1300" b="1" dirty="0" smtClean="0"/>
                        <a:t>6. увидев же Иисуса издалека, прибежал и поклонился Ему,</a:t>
                      </a:r>
                    </a:p>
                    <a:p>
                      <a:pPr>
                        <a:lnSpc>
                          <a:spcPct val="70000"/>
                        </a:lnSpc>
                      </a:pPr>
                      <a:r>
                        <a:rPr lang="ru-RU" sz="1300" b="1" dirty="0" smtClean="0"/>
                        <a:t>7. и, вскричав громким голосом, сказал: что Тебе до меня, Иисус, Сын Бога Всевышнего? заклинаю Тебя Богом, не мучь меня!</a:t>
                      </a:r>
                    </a:p>
                    <a:p>
                      <a:pPr>
                        <a:lnSpc>
                          <a:spcPct val="70000"/>
                        </a:lnSpc>
                      </a:pPr>
                      <a:r>
                        <a:rPr lang="ru-RU" sz="1300" b="1" dirty="0" smtClean="0"/>
                        <a:t>8. Ибо Иисус сказал ему: выйди, дух нечистый, из сего человека.</a:t>
                      </a:r>
                    </a:p>
                    <a:p>
                      <a:pPr>
                        <a:lnSpc>
                          <a:spcPct val="70000"/>
                        </a:lnSpc>
                      </a:pPr>
                      <a:r>
                        <a:rPr lang="ru-RU" sz="1300" b="1" dirty="0" smtClean="0"/>
                        <a:t>9. И спросил его: как тебе имя? И он сказал в ответ: легион имя мне, потому что нас много.</a:t>
                      </a:r>
                    </a:p>
                    <a:p>
                      <a:pPr>
                        <a:lnSpc>
                          <a:spcPct val="70000"/>
                        </a:lnSpc>
                      </a:pPr>
                      <a:r>
                        <a:rPr lang="ru-RU" sz="1300" b="1" dirty="0" smtClean="0"/>
                        <a:t>10. И много просили Его, чтобы не высылал их вон из страны той.</a:t>
                      </a:r>
                    </a:p>
                    <a:p>
                      <a:pPr>
                        <a:lnSpc>
                          <a:spcPct val="70000"/>
                        </a:lnSpc>
                      </a:pPr>
                      <a:r>
                        <a:rPr lang="ru-RU" sz="1300" b="1" dirty="0" smtClean="0"/>
                        <a:t>11. Паслось же там при горе большое стадо свиней.</a:t>
                      </a:r>
                    </a:p>
                    <a:p>
                      <a:pPr>
                        <a:lnSpc>
                          <a:spcPct val="70000"/>
                        </a:lnSpc>
                      </a:pPr>
                      <a:r>
                        <a:rPr lang="ru-RU" sz="1300" b="1" dirty="0" smtClean="0"/>
                        <a:t>12. И просили Его все бесы, говоря: пошли нас в свиней, чтобы нам войти в них.</a:t>
                      </a:r>
                    </a:p>
                    <a:p>
                      <a:pPr>
                        <a:lnSpc>
                          <a:spcPct val="70000"/>
                        </a:lnSpc>
                      </a:pPr>
                      <a:r>
                        <a:rPr lang="ru-RU" sz="1300" b="1" dirty="0" smtClean="0"/>
                        <a:t>13. Иисус тотчас позволил им. И нечистые духи, выйдя, вошли в свиней; и устремилось стадо с крутизны в море, а их было около двух тысяч; и потонули в море.</a:t>
                      </a:r>
                    </a:p>
                    <a:p>
                      <a:pPr>
                        <a:lnSpc>
                          <a:spcPct val="70000"/>
                        </a:lnSpc>
                      </a:pPr>
                      <a:r>
                        <a:rPr lang="ru-RU" sz="1300" b="1" dirty="0" smtClean="0"/>
                        <a:t>14. Пасущие же свиней побежали и рассказали в городе и в деревнях. И жители вышли посмотреть, что случилось.</a:t>
                      </a:r>
                    </a:p>
                    <a:p>
                      <a:pPr>
                        <a:lnSpc>
                          <a:spcPct val="70000"/>
                        </a:lnSpc>
                      </a:pPr>
                      <a:r>
                        <a:rPr lang="ru-RU" sz="1300" b="1" dirty="0" smtClean="0"/>
                        <a:t>15. Приходят к Иисусу и видят, что бесновавшийся, в котором был легион, сидит и одет, и в здравом уме; и устрашились.</a:t>
                      </a:r>
                    </a:p>
                    <a:p>
                      <a:pPr>
                        <a:lnSpc>
                          <a:spcPct val="70000"/>
                        </a:lnSpc>
                      </a:pPr>
                      <a:r>
                        <a:rPr lang="ru-RU" sz="1300" b="1" dirty="0" smtClean="0"/>
                        <a:t>16. Видевшие рассказали им о том, как это произошло с бесноватым, и о свиньях.</a:t>
                      </a:r>
                    </a:p>
                    <a:p>
                      <a:pPr>
                        <a:lnSpc>
                          <a:spcPct val="70000"/>
                        </a:lnSpc>
                      </a:pPr>
                      <a:r>
                        <a:rPr lang="ru-RU" sz="1300" b="1" dirty="0" smtClean="0"/>
                        <a:t>17. И начали просить Его, чтобы отошел от пределов их.</a:t>
                      </a:r>
                    </a:p>
                    <a:p>
                      <a:pPr>
                        <a:lnSpc>
                          <a:spcPct val="70000"/>
                        </a:lnSpc>
                      </a:pPr>
                      <a:r>
                        <a:rPr lang="ru-RU" sz="1300" b="1" dirty="0" smtClean="0"/>
                        <a:t>18. И когда Он вошел в лодку, бесновавшийся просил Его, чтобы быть с Ним.</a:t>
                      </a:r>
                    </a:p>
                    <a:p>
                      <a:pPr>
                        <a:lnSpc>
                          <a:spcPct val="70000"/>
                        </a:lnSpc>
                      </a:pPr>
                      <a:r>
                        <a:rPr lang="ru-RU" sz="1300" b="1" dirty="0" smtClean="0"/>
                        <a:t>19. Но Иисус не дозволил ему, а сказал: иди домой к своим и расскажи им, что сотворил с тобою Господь и как помиловал тебя.</a:t>
                      </a:r>
                    </a:p>
                    <a:p>
                      <a:pPr>
                        <a:lnSpc>
                          <a:spcPct val="70000"/>
                        </a:lnSpc>
                      </a:pPr>
                      <a:r>
                        <a:rPr lang="ru-RU" sz="1300" b="1" dirty="0" smtClean="0"/>
                        <a:t>20. И пошел и начал </a:t>
                      </a:r>
                      <a:r>
                        <a:rPr lang="ru-RU" sz="1300" b="1" dirty="0" err="1" smtClean="0"/>
                        <a:t>проповедывать</a:t>
                      </a:r>
                      <a:r>
                        <a:rPr lang="ru-RU" sz="1300" b="1" dirty="0" smtClean="0"/>
                        <a:t> в </a:t>
                      </a:r>
                      <a:r>
                        <a:rPr lang="ru-RU" sz="1300" b="1" dirty="0" err="1" smtClean="0"/>
                        <a:t>Десятиградии</a:t>
                      </a:r>
                      <a:r>
                        <a:rPr lang="ru-RU" sz="1300" b="1" dirty="0" smtClean="0"/>
                        <a:t>, что сотворил с ним Иисус; и все дивились.</a:t>
                      </a:r>
                      <a:endParaRPr lang="ru-RU" sz="1300" b="1" dirty="0"/>
                    </a:p>
                  </a:txBody>
                  <a:tcPr marL="36000" marR="36000" marT="18000" marB="18000"/>
                </a:tc>
                <a:tc>
                  <a:txBody>
                    <a:bodyPr/>
                    <a:lstStyle/>
                    <a:p>
                      <a:pPr>
                        <a:lnSpc>
                          <a:spcPct val="70000"/>
                        </a:lnSpc>
                      </a:pPr>
                      <a:r>
                        <a:rPr lang="ru-RU" sz="1300" b="1" dirty="0" smtClean="0"/>
                        <a:t>26. И приплыли в страну </a:t>
                      </a:r>
                      <a:r>
                        <a:rPr lang="ru-RU" sz="1300" b="1" dirty="0" err="1" smtClean="0"/>
                        <a:t>Гадаринскую</a:t>
                      </a:r>
                      <a:r>
                        <a:rPr lang="ru-RU" sz="1300" b="1" dirty="0" smtClean="0"/>
                        <a:t>, лежащую против Галилеи.</a:t>
                      </a:r>
                    </a:p>
                    <a:p>
                      <a:pPr>
                        <a:lnSpc>
                          <a:spcPct val="70000"/>
                        </a:lnSpc>
                      </a:pPr>
                      <a:r>
                        <a:rPr lang="ru-RU" sz="1300" b="1" dirty="0" smtClean="0"/>
                        <a:t>27. Когда же вышел Он на берег, встретил Его </a:t>
                      </a:r>
                      <a:r>
                        <a:rPr lang="ru-RU" sz="1300" b="1" dirty="0" smtClean="0">
                          <a:solidFill>
                            <a:srgbClr val="7030A0"/>
                          </a:solidFill>
                        </a:rPr>
                        <a:t>один человек </a:t>
                      </a:r>
                      <a:r>
                        <a:rPr lang="ru-RU" sz="1300" b="1" dirty="0" smtClean="0"/>
                        <a:t>из города, одержимый бесами с давнего времени, и в одежду не одевавшийся, и живший не в доме, а в гробах.</a:t>
                      </a:r>
                    </a:p>
                    <a:p>
                      <a:pPr>
                        <a:lnSpc>
                          <a:spcPct val="70000"/>
                        </a:lnSpc>
                      </a:pPr>
                      <a:r>
                        <a:rPr lang="ru-RU" sz="1300" b="1" dirty="0" smtClean="0"/>
                        <a:t>28. Он, увидев Иисуса, вскричал, пал пред Ним и громким голосом сказал: что Тебе до меня, Иисус, Сын Бога Всевышнего? умоляю Тебя, не мучь меня.</a:t>
                      </a:r>
                    </a:p>
                    <a:p>
                      <a:pPr>
                        <a:lnSpc>
                          <a:spcPct val="70000"/>
                        </a:lnSpc>
                      </a:pPr>
                      <a:r>
                        <a:rPr lang="ru-RU" sz="1300" b="1" dirty="0" smtClean="0"/>
                        <a:t>29. Ибо Иисус повелел нечистому духу выйти из сего человека, потому что </a:t>
                      </a:r>
                      <a:r>
                        <a:rPr lang="ru-RU" sz="1300" b="1" dirty="0" smtClean="0">
                          <a:solidFill>
                            <a:srgbClr val="7030A0"/>
                          </a:solidFill>
                        </a:rPr>
                        <a:t>он долгое время мучил его, так что его связывали цепями и узами, сберегая его; но он разрывал узы и был гоним бесом в пустыни.</a:t>
                      </a:r>
                    </a:p>
                    <a:p>
                      <a:pPr>
                        <a:lnSpc>
                          <a:spcPct val="70000"/>
                        </a:lnSpc>
                      </a:pPr>
                      <a:r>
                        <a:rPr lang="ru-RU" sz="1300" b="1" dirty="0" smtClean="0"/>
                        <a:t>30. Иисус спросил его: как тебе имя? Он сказал: легион, — потому что много бесов вошло в него.</a:t>
                      </a:r>
                    </a:p>
                    <a:p>
                      <a:pPr>
                        <a:lnSpc>
                          <a:spcPct val="70000"/>
                        </a:lnSpc>
                      </a:pPr>
                      <a:r>
                        <a:rPr lang="ru-RU" sz="1300" b="1" dirty="0" smtClean="0"/>
                        <a:t>31. И они просили Иисуса, чтобы не повелел им идти в бездну.</a:t>
                      </a:r>
                    </a:p>
                    <a:p>
                      <a:pPr>
                        <a:lnSpc>
                          <a:spcPct val="70000"/>
                        </a:lnSpc>
                      </a:pPr>
                      <a:r>
                        <a:rPr lang="ru-RU" sz="1300" b="1" dirty="0" smtClean="0"/>
                        <a:t>32. Тут же на горе паслось большое стадо свиней; и бесы просили Его, чтобы позволил им войти в них. Он позволил им.</a:t>
                      </a:r>
                    </a:p>
                    <a:p>
                      <a:pPr>
                        <a:lnSpc>
                          <a:spcPct val="70000"/>
                        </a:lnSpc>
                      </a:pPr>
                      <a:r>
                        <a:rPr lang="ru-RU" sz="1300" b="1" dirty="0" smtClean="0"/>
                        <a:t>33. Бесы, выйдя из человека, вошли в свиней, и бросилось стадо с крутизны в озеро и потонуло.</a:t>
                      </a:r>
                    </a:p>
                    <a:p>
                      <a:pPr>
                        <a:lnSpc>
                          <a:spcPct val="70000"/>
                        </a:lnSpc>
                      </a:pPr>
                      <a:r>
                        <a:rPr lang="ru-RU" sz="1300" b="1" dirty="0" smtClean="0"/>
                        <a:t>34. Пастухи, видя происшедшее, побежали и рассказали в городе и в селениях.</a:t>
                      </a:r>
                    </a:p>
                    <a:p>
                      <a:pPr>
                        <a:lnSpc>
                          <a:spcPct val="70000"/>
                        </a:lnSpc>
                      </a:pPr>
                      <a:r>
                        <a:rPr lang="ru-RU" sz="1300" b="1" dirty="0" smtClean="0"/>
                        <a:t>35. И вышли видеть происшедшее; и, придя к Иисусу, нашли человека, из которого вышли бесы, сидящего у ног Иисуса, одетого и в здравом уме; и ужаснулись.</a:t>
                      </a:r>
                    </a:p>
                    <a:p>
                      <a:pPr>
                        <a:lnSpc>
                          <a:spcPct val="70000"/>
                        </a:lnSpc>
                      </a:pPr>
                      <a:r>
                        <a:rPr lang="ru-RU" sz="1300" b="1" dirty="0" smtClean="0"/>
                        <a:t>36. Видевшие же рассказали им, как исцелился бесновавшийся.</a:t>
                      </a:r>
                    </a:p>
                    <a:p>
                      <a:pPr>
                        <a:lnSpc>
                          <a:spcPct val="70000"/>
                        </a:lnSpc>
                      </a:pPr>
                      <a:r>
                        <a:rPr lang="ru-RU" sz="1300" b="1" dirty="0" smtClean="0"/>
                        <a:t>37. И просил Его весь народ </a:t>
                      </a:r>
                      <a:r>
                        <a:rPr lang="ru-RU" sz="1300" b="1" dirty="0" err="1" smtClean="0"/>
                        <a:t>Гадаринской</a:t>
                      </a:r>
                      <a:r>
                        <a:rPr lang="ru-RU" sz="1300" b="1" dirty="0" smtClean="0"/>
                        <a:t> окрестности удалиться от них, потому что они объяты были великим страхом. Он вошел в лодку и возвратился.</a:t>
                      </a:r>
                    </a:p>
                    <a:p>
                      <a:pPr>
                        <a:lnSpc>
                          <a:spcPct val="70000"/>
                        </a:lnSpc>
                      </a:pPr>
                      <a:r>
                        <a:rPr lang="ru-RU" sz="1300" b="1" dirty="0" smtClean="0"/>
                        <a:t>38. Человек же, из которого вышли бесы, просил Его, чтобы быть с Ним. Но Иисус отпустил его, сказав:</a:t>
                      </a:r>
                    </a:p>
                    <a:p>
                      <a:pPr>
                        <a:lnSpc>
                          <a:spcPct val="70000"/>
                        </a:lnSpc>
                      </a:pPr>
                      <a:r>
                        <a:rPr lang="ru-RU" sz="1300" b="1" dirty="0" smtClean="0"/>
                        <a:t>39. возвратись в дом твой и расскажи, что сотворил тебе Бог. Он пошел и </a:t>
                      </a:r>
                      <a:r>
                        <a:rPr lang="ru-RU" sz="1300" b="1" dirty="0" err="1" smtClean="0"/>
                        <a:t>проповедывал</a:t>
                      </a:r>
                      <a:r>
                        <a:rPr lang="ru-RU" sz="1300" b="1" dirty="0" smtClean="0"/>
                        <a:t> по всему городу, что сотворил ему Иисус.</a:t>
                      </a:r>
                    </a:p>
                  </a:txBody>
                  <a:tcPr marL="36000" marR="36000" marT="18000" marB="18000"/>
                </a:tc>
              </a:tr>
            </a:tbl>
          </a:graphicData>
        </a:graphic>
      </p:graphicFrame>
      <p:sp>
        <p:nvSpPr>
          <p:cNvPr id="9" name="Скругленный прямоугольник 8"/>
          <p:cNvSpPr/>
          <p:nvPr/>
        </p:nvSpPr>
        <p:spPr>
          <a:xfrm>
            <a:off x="107504" y="5085184"/>
            <a:ext cx="8928992"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«Разногласие между ними оказывалось бы только тогда, когда бы Лука сказал, что один только был беснующийся, а другого не было. Когда же один говорит об одном, а другой о двух, то это не есть признак противоречия, а показывает только различный образ повествования. И мне кажется, что Лука упомянул о том только, который был лютейшим из них, почему и бедствие его представляет более </a:t>
            </a:r>
            <a:r>
              <a:rPr lang="ru-RU" sz="1600" b="1" i="1" dirty="0" smtClean="0">
                <a:solidFill>
                  <a:schemeClr val="tx1"/>
                </a:solidFill>
              </a:rPr>
              <a:t>плачевным».</a:t>
            </a:r>
            <a:endParaRPr lang="ru-RU" sz="1600" b="1" i="1" dirty="0">
              <a:solidFill>
                <a:schemeClr val="tx1"/>
              </a:solidFill>
            </a:endParaRPr>
          </a:p>
        </p:txBody>
      </p:sp>
      <p:sp>
        <p:nvSpPr>
          <p:cNvPr id="10" name="Скругленный прямоугольник 9"/>
          <p:cNvSpPr/>
          <p:nvPr/>
        </p:nvSpPr>
        <p:spPr>
          <a:xfrm>
            <a:off x="107504" y="2852936"/>
            <a:ext cx="8928992" cy="23762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lIns="0" rIns="0" rtlCol="0" anchor="ctr"/>
          <a:lstStyle/>
          <a:p>
            <a:pPr algn="ctr"/>
            <a:r>
              <a:rPr lang="ru-RU" sz="1600" b="1" i="1" dirty="0" err="1">
                <a:solidFill>
                  <a:schemeClr val="tx1"/>
                </a:solidFill>
              </a:rPr>
              <a:t>Б</a:t>
            </a:r>
            <a:r>
              <a:rPr lang="ru-RU" sz="1600" b="1" i="1" dirty="0" err="1" smtClean="0">
                <a:solidFill>
                  <a:schemeClr val="tx1"/>
                </a:solidFill>
              </a:rPr>
              <a:t>лж</a:t>
            </a:r>
            <a:r>
              <a:rPr lang="ru-RU" sz="1600" b="1" i="1" dirty="0" smtClean="0">
                <a:solidFill>
                  <a:schemeClr val="tx1"/>
                </a:solidFill>
              </a:rPr>
              <a:t>. </a:t>
            </a:r>
            <a:r>
              <a:rPr lang="ru-RU" sz="1600" b="1" i="1" dirty="0">
                <a:solidFill>
                  <a:schemeClr val="tx1"/>
                </a:solidFill>
              </a:rPr>
              <a:t>Иероним: </a:t>
            </a:r>
            <a:r>
              <a:rPr lang="ru-RU" sz="1600" b="1" i="1" dirty="0" smtClean="0">
                <a:solidFill>
                  <a:schemeClr val="tx1"/>
                </a:solidFill>
              </a:rPr>
              <a:t>«</a:t>
            </a:r>
            <a:r>
              <a:rPr lang="ru-RU" sz="1600" b="1" i="1" dirty="0">
                <a:solidFill>
                  <a:schemeClr val="tx1"/>
                </a:solidFill>
              </a:rPr>
              <a:t>Это исповедание [Иисуса Сыном Божиим] не есть исповедание добровольное со стороны демонов, за которым следует награда исповедующему, но есть вынужденное необходимостью признание, которое побуждает их, как бы беглых рабов, которые спустя продолжительное время снова видят господина своего, не просить ни о чем, кроме избавления от ударов. Так и демоны, внезапно </a:t>
            </a:r>
            <a:r>
              <a:rPr lang="ru-RU" sz="1600" b="1" i="1" dirty="0" err="1">
                <a:solidFill>
                  <a:schemeClr val="tx1"/>
                </a:solidFill>
              </a:rPr>
              <a:t>увидя</a:t>
            </a:r>
            <a:r>
              <a:rPr lang="ru-RU" sz="1600" b="1" i="1" dirty="0">
                <a:solidFill>
                  <a:schemeClr val="tx1"/>
                </a:solidFill>
              </a:rPr>
              <a:t> Господа, ходящего по земле, думали, что Он пришел для суда над ними. Присутствие Спасителя есть мучение для </a:t>
            </a:r>
            <a:r>
              <a:rPr lang="ru-RU" sz="1600" b="1" i="1" dirty="0" smtClean="0">
                <a:solidFill>
                  <a:schemeClr val="tx1"/>
                </a:solidFill>
              </a:rPr>
              <a:t>демонов… И</a:t>
            </a:r>
            <a:r>
              <a:rPr lang="ru-RU" sz="1600" b="1" i="1" dirty="0" smtClean="0">
                <a:solidFill>
                  <a:schemeClr val="tx1"/>
                </a:solidFill>
              </a:rPr>
              <a:t> </a:t>
            </a:r>
            <a:r>
              <a:rPr lang="ru-RU" sz="1600" b="1" i="1" dirty="0">
                <a:solidFill>
                  <a:schemeClr val="tx1"/>
                </a:solidFill>
              </a:rPr>
              <a:t>относительно дьявола, и относительно демонов необходимо понимать так, что они в Спасителе скорее подозревали только Сына Божия, чем с уверенностью знали, ибо никто не знает Отца кроме Сына, и кому Сын хочет открыть (Мф 11:27</a:t>
            </a:r>
            <a:r>
              <a:rPr lang="ru-RU" sz="1600" b="1" i="1" dirty="0" smtClean="0">
                <a:solidFill>
                  <a:schemeClr val="tx1"/>
                </a:solidFill>
              </a:rPr>
              <a:t>)».</a:t>
            </a:r>
            <a:endParaRPr lang="ru-RU" sz="1600" b="1" i="1" dirty="0">
              <a:solidFill>
                <a:schemeClr val="tx1"/>
              </a:solidFill>
            </a:endParaRPr>
          </a:p>
        </p:txBody>
      </p:sp>
      <p:sp>
        <p:nvSpPr>
          <p:cNvPr id="11" name="Скругленный прямоугольник 10"/>
          <p:cNvSpPr/>
          <p:nvPr/>
        </p:nvSpPr>
        <p:spPr>
          <a:xfrm>
            <a:off x="131505" y="4563126"/>
            <a:ext cx="8928992" cy="203422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a:t>
            </a:r>
            <a:r>
              <a:rPr lang="ru-RU" sz="1600" b="1" dirty="0" smtClean="0">
                <a:solidFill>
                  <a:schemeClr val="tx1"/>
                </a:solidFill>
              </a:rPr>
              <a:t>Златоуст: </a:t>
            </a:r>
            <a:r>
              <a:rPr lang="ru-RU" sz="1600" b="1" i="1" dirty="0" smtClean="0">
                <a:solidFill>
                  <a:schemeClr val="tx1"/>
                </a:solidFill>
              </a:rPr>
              <a:t>«Но</a:t>
            </a:r>
            <a:r>
              <a:rPr lang="ru-RU" sz="1600" b="1" i="1" dirty="0">
                <a:solidFill>
                  <a:schemeClr val="tx1"/>
                </a:solidFill>
              </a:rPr>
              <a:t>, может быть, кто спросит: для чего Христос исполнил просьбу демонов, позволив им войти в стадо свиное? Я скажу на это то, что Он сделал так не потому, чтобы убежден был ими, но по многим премудрым целям. </a:t>
            </a:r>
            <a:r>
              <a:rPr lang="ru-RU" sz="1600" b="1" i="1" dirty="0" smtClean="0">
                <a:solidFill>
                  <a:schemeClr val="tx1"/>
                </a:solidFill>
              </a:rPr>
              <a:t> </a:t>
            </a:r>
            <a:r>
              <a:rPr lang="ru-RU" sz="1600" b="1" i="1" dirty="0">
                <a:solidFill>
                  <a:schemeClr val="tx1"/>
                </a:solidFill>
              </a:rPr>
              <a:t>Во-первых, для того, чтобы освободившимся от этих злых мучителей показать величие вреда, причиняемого им этими злоумышленниками; во-вторых, для того, чтобы всех вразумить в том, что бесы без Его позволения не смеют даже прикасаться и к свиньям; в-третьих, для того, чтобы дать знать, что с людьми бесы поступили бы даже еще хуже, нежели со свиньями, если бы те в таком несчастии не удостаивались великого </a:t>
            </a:r>
            <a:r>
              <a:rPr lang="ru-RU" sz="1600" b="1" i="1" dirty="0" err="1">
                <a:solidFill>
                  <a:schemeClr val="tx1"/>
                </a:solidFill>
              </a:rPr>
              <a:t>промышления</a:t>
            </a:r>
            <a:r>
              <a:rPr lang="ru-RU" sz="1600" b="1" i="1" dirty="0">
                <a:solidFill>
                  <a:schemeClr val="tx1"/>
                </a:solidFill>
              </a:rPr>
              <a:t> </a:t>
            </a:r>
            <a:r>
              <a:rPr lang="ru-RU" sz="1600" b="1" i="1" dirty="0" smtClean="0">
                <a:solidFill>
                  <a:schemeClr val="tx1"/>
                </a:solidFill>
              </a:rPr>
              <a:t>Божьего».</a:t>
            </a:r>
            <a:endParaRPr lang="ru-RU" sz="1600" b="1" i="1" dirty="0">
              <a:solidFill>
                <a:schemeClr val="tx1"/>
              </a:solidFill>
            </a:endParaRPr>
          </a:p>
        </p:txBody>
      </p:sp>
      <p:sp>
        <p:nvSpPr>
          <p:cNvPr id="2" name="Скругленный прямоугольник 1"/>
          <p:cNvSpPr/>
          <p:nvPr/>
        </p:nvSpPr>
        <p:spPr>
          <a:xfrm>
            <a:off x="131505" y="4869160"/>
            <a:ext cx="8904991"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a:t>
            </a:r>
            <a:r>
              <a:rPr lang="ru-RU" sz="1600" b="1" i="1" dirty="0" smtClean="0">
                <a:solidFill>
                  <a:schemeClr val="tx1"/>
                </a:solidFill>
              </a:rPr>
              <a:t>«будучи </a:t>
            </a:r>
            <a:r>
              <a:rPr lang="ru-RU" sz="1600" b="1" i="1" dirty="0">
                <a:solidFill>
                  <a:schemeClr val="tx1"/>
                </a:solidFill>
              </a:rPr>
              <a:t>пронзаемы, воспламеняемы и претерпевая нестерпимые мучения от одного только присутствия Христова, они невидимо подвергались истязаниям и обуревались сильнее </a:t>
            </a:r>
            <a:r>
              <a:rPr lang="ru-RU" sz="1600" b="1" i="1" dirty="0" smtClean="0">
                <a:solidFill>
                  <a:schemeClr val="tx1"/>
                </a:solidFill>
              </a:rPr>
              <a:t>моря… бесы </a:t>
            </a:r>
            <a:r>
              <a:rPr lang="ru-RU" sz="1600" b="1" i="1" dirty="0">
                <a:solidFill>
                  <a:schemeClr val="tx1"/>
                </a:solidFill>
              </a:rPr>
              <a:t>умоляли Его и заклинали не ввергать их в бездну. Они думали, что уже настало время их наказания, и боялись, как бы уже имеющие подвергнуться </a:t>
            </a:r>
            <a:r>
              <a:rPr lang="ru-RU" sz="1600" b="1" i="1" dirty="0" smtClean="0">
                <a:solidFill>
                  <a:schemeClr val="tx1"/>
                </a:solidFill>
              </a:rPr>
              <a:t>мучению».</a:t>
            </a:r>
            <a:endParaRPr lang="ru-RU" sz="1600" b="1" i="1" dirty="0">
              <a:solidFill>
                <a:schemeClr val="tx1"/>
              </a:solidFill>
            </a:endParaRPr>
          </a:p>
        </p:txBody>
      </p:sp>
      <p:sp>
        <p:nvSpPr>
          <p:cNvPr id="3" name="Скругленный прямоугольник 2"/>
          <p:cNvSpPr/>
          <p:nvPr/>
        </p:nvSpPr>
        <p:spPr>
          <a:xfrm>
            <a:off x="107504" y="5373216"/>
            <a:ext cx="8928992"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«Демоны </a:t>
            </a:r>
            <a:r>
              <a:rPr lang="ru-RU" sz="1600" b="1" i="1" dirty="0">
                <a:solidFill>
                  <a:schemeClr val="tx1"/>
                </a:solidFill>
              </a:rPr>
              <a:t>стремятся, погубив свиней, опечалить владельцев их, чтоб они не приняли Христа. Христос же уступает демонам, показывая, какую злобу они имеют против людей, и если бы они имели власть и не встречали препятствий, то с нами они поступили бы хуже, чем со </a:t>
            </a:r>
            <a:r>
              <a:rPr lang="ru-RU" sz="1600" b="1" i="1" dirty="0" smtClean="0">
                <a:solidFill>
                  <a:schemeClr val="tx1"/>
                </a:solidFill>
              </a:rPr>
              <a:t>свиньями».</a:t>
            </a:r>
            <a:endParaRPr lang="ru-RU" sz="1600" b="1" i="1" dirty="0">
              <a:solidFill>
                <a:schemeClr val="tx1"/>
              </a:solidFill>
            </a:endParaRPr>
          </a:p>
        </p:txBody>
      </p:sp>
      <p:sp>
        <p:nvSpPr>
          <p:cNvPr id="5" name="Скругленный прямоугольник 4"/>
          <p:cNvSpPr/>
          <p:nvPr/>
        </p:nvSpPr>
        <p:spPr>
          <a:xfrm>
            <a:off x="82218" y="4509120"/>
            <a:ext cx="8954278" cy="136815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i="1" dirty="0" smtClean="0">
                <a:solidFill>
                  <a:schemeClr val="tx1"/>
                </a:solidFill>
              </a:rPr>
              <a:t>: «Знай </a:t>
            </a:r>
            <a:r>
              <a:rPr lang="ru-RU" sz="1600" b="1" i="1" dirty="0">
                <a:solidFill>
                  <a:schemeClr val="tx1"/>
                </a:solidFill>
              </a:rPr>
              <a:t>и более переносный смысл. Кто имеет в себе бесов, то есть бесовские дела, тот не надевает на себя одежды, то есть не имеет одежды крещения и не живет в дому, то есть в церкви, ибо недостоин входить в церковь, но живет в гробах, то есть в местах мертвых дел, например, в домах непотребных, в </a:t>
            </a:r>
            <a:r>
              <a:rPr lang="ru-RU" sz="1600" b="1" i="1" dirty="0" err="1">
                <a:solidFill>
                  <a:schemeClr val="tx1"/>
                </a:solidFill>
              </a:rPr>
              <a:t>мытницах</a:t>
            </a:r>
            <a:r>
              <a:rPr lang="ru-RU" sz="1600" b="1" i="1" dirty="0">
                <a:solidFill>
                  <a:schemeClr val="tx1"/>
                </a:solidFill>
              </a:rPr>
              <a:t> (таможнях). Ибо такие дома суть вместилища </a:t>
            </a:r>
            <a:r>
              <a:rPr lang="ru-RU" sz="1600" b="1" i="1" dirty="0" smtClean="0">
                <a:solidFill>
                  <a:schemeClr val="tx1"/>
                </a:solidFill>
              </a:rPr>
              <a:t>злобы».</a:t>
            </a:r>
            <a:endParaRPr lang="ru-RU" sz="1600" b="1" i="1" dirty="0">
              <a:solidFill>
                <a:schemeClr val="tx1"/>
              </a:solidFill>
            </a:endParaRPr>
          </a:p>
        </p:txBody>
      </p:sp>
      <p:sp>
        <p:nvSpPr>
          <p:cNvPr id="6" name="Скругленный прямоугольник 5"/>
          <p:cNvSpPr/>
          <p:nvPr/>
        </p:nvSpPr>
        <p:spPr>
          <a:xfrm>
            <a:off x="251520" y="6021288"/>
            <a:ext cx="8640960" cy="50405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chemeClr val="tx1"/>
                </a:solidFill>
              </a:rPr>
              <a:t>Легионом назывался отряд из 6000 воинов; на обыкновенном же разговорном языке это слово означало неопределенное множество</a:t>
            </a:r>
            <a:endParaRPr lang="ru-RU" sz="1600" b="1" dirty="0">
              <a:solidFill>
                <a:schemeClr val="tx1"/>
              </a:solidFill>
            </a:endParaRPr>
          </a:p>
        </p:txBody>
      </p:sp>
      <p:sp>
        <p:nvSpPr>
          <p:cNvPr id="16" name="Скругленный прямоугольник 15"/>
          <p:cNvSpPr/>
          <p:nvPr/>
        </p:nvSpPr>
        <p:spPr>
          <a:xfrm>
            <a:off x="179512" y="5301208"/>
            <a:ext cx="8810262" cy="12241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a:solidFill>
                  <a:schemeClr val="tx1"/>
                </a:solidFill>
              </a:rPr>
              <a:t>Иероним: «То, что они просят, чтобы Он удалился из пределов их, они делают не вследствие гордости, - как полагают некоторые, - а вследствие смирения, ибо считают себя недостойными присутствия Господа, подобно Петру, во время ловли рыбы павшему к ногам Спасителя и сказавшему: Выйди от меня, Господи! потому что я человек грешный (</a:t>
            </a:r>
            <a:r>
              <a:rPr lang="ru-RU" sz="1600" b="1" dirty="0" err="1" smtClean="0">
                <a:solidFill>
                  <a:schemeClr val="tx1"/>
                </a:solidFill>
              </a:rPr>
              <a:t>Лк</a:t>
            </a:r>
            <a:r>
              <a:rPr lang="ru-RU" sz="1600" b="1" dirty="0" smtClean="0">
                <a:solidFill>
                  <a:schemeClr val="tx1"/>
                </a:solidFill>
              </a:rPr>
              <a:t>. 5,8)».</a:t>
            </a:r>
            <a:endParaRPr lang="ru-RU" sz="1600" b="1" dirty="0">
              <a:solidFill>
                <a:schemeClr val="tx1"/>
              </a:solidFill>
            </a:endParaRPr>
          </a:p>
        </p:txBody>
      </p:sp>
      <p:sp>
        <p:nvSpPr>
          <p:cNvPr id="17" name="Скругленный прямоугольник 16"/>
          <p:cNvSpPr/>
          <p:nvPr/>
        </p:nvSpPr>
        <p:spPr>
          <a:xfrm>
            <a:off x="231326" y="5697252"/>
            <a:ext cx="8758448" cy="82809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a:t>
            </a:r>
            <a:r>
              <a:rPr lang="ru-RU" sz="1600" b="1" i="1" dirty="0">
                <a:solidFill>
                  <a:schemeClr val="tx1"/>
                </a:solidFill>
              </a:rPr>
              <a:t>: «А что жители того города находились в бесчувствии, это видно из конца происшествия. Им надлежало бы поклониться Христу и удивиться Его могуществу; а они отсылали Его</a:t>
            </a:r>
            <a:r>
              <a:rPr lang="ru-RU" sz="1600" b="1" i="1" dirty="0" smtClean="0">
                <a:solidFill>
                  <a:schemeClr val="tx1"/>
                </a:solidFill>
              </a:rPr>
              <a:t>».</a:t>
            </a:r>
            <a:endParaRPr lang="ru-RU" sz="1600" b="1" i="1" dirty="0">
              <a:solidFill>
                <a:schemeClr val="tx1"/>
              </a:solidFill>
            </a:endParaRPr>
          </a:p>
        </p:txBody>
      </p:sp>
      <p:sp>
        <p:nvSpPr>
          <p:cNvPr id="18" name="Скругленный прямоугольник 17"/>
          <p:cNvSpPr/>
          <p:nvPr/>
        </p:nvSpPr>
        <p:spPr>
          <a:xfrm>
            <a:off x="221364" y="4941168"/>
            <a:ext cx="8768410" cy="57606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i="1" dirty="0" smtClean="0">
                <a:solidFill>
                  <a:schemeClr val="tx1"/>
                </a:solidFill>
              </a:rPr>
              <a:t>: «Опечаленные </a:t>
            </a:r>
            <a:r>
              <a:rPr lang="ru-RU" sz="1600" b="1" i="1" dirty="0">
                <a:solidFill>
                  <a:schemeClr val="tx1"/>
                </a:solidFill>
              </a:rPr>
              <a:t>и думая, что после этого потерпят худшее, они просят Его об </a:t>
            </a:r>
            <a:r>
              <a:rPr lang="ru-RU" sz="1600" b="1" i="1" dirty="0" smtClean="0">
                <a:solidFill>
                  <a:schemeClr val="tx1"/>
                </a:solidFill>
              </a:rPr>
              <a:t>этом».</a:t>
            </a:r>
            <a:endParaRPr lang="ru-RU" sz="1600" b="1" i="1" dirty="0">
              <a:solidFill>
                <a:schemeClr val="tx1"/>
              </a:solidFill>
            </a:endParaRPr>
          </a:p>
        </p:txBody>
      </p:sp>
      <p:sp>
        <p:nvSpPr>
          <p:cNvPr id="19" name="Скругленный прямоугольник 18"/>
          <p:cNvSpPr/>
          <p:nvPr/>
        </p:nvSpPr>
        <p:spPr>
          <a:xfrm>
            <a:off x="173357" y="5229200"/>
            <a:ext cx="8887140" cy="127815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err="1">
                <a:solidFill>
                  <a:schemeClr val="tx1"/>
                </a:solidFill>
              </a:rPr>
              <a:t>Свт</a:t>
            </a:r>
            <a:r>
              <a:rPr lang="ru-RU" sz="1600" b="1" dirty="0">
                <a:solidFill>
                  <a:schemeClr val="tx1"/>
                </a:solidFill>
              </a:rPr>
              <a:t>. Иоанн Златоуст</a:t>
            </a:r>
            <a:r>
              <a:rPr lang="ru-RU" sz="1600" b="1" i="1" dirty="0" smtClean="0">
                <a:solidFill>
                  <a:schemeClr val="tx1"/>
                </a:solidFill>
              </a:rPr>
              <a:t>: «</a:t>
            </a:r>
            <a:r>
              <a:rPr lang="ru-RU" sz="1600" b="1" i="1" dirty="0">
                <a:solidFill>
                  <a:schemeClr val="tx1"/>
                </a:solidFill>
              </a:rPr>
              <a:t>Заметь кротость Иисуса Христа, соединенную с могуществом! Когда жители той страны, столь облагодетельствованные Им, принуждали Его удалиться, то Он без сопротивления удалился и оставил показавших себя недостойными Его учения, дав им наставниками освобожденных от демонов и – пасших свиней, чтобы узнали от них обо всем случившемся»</a:t>
            </a:r>
          </a:p>
        </p:txBody>
      </p:sp>
      <p:pic>
        <p:nvPicPr>
          <p:cNvPr id="2050" name="Picture 2" descr="E:\лекции по Н. З\15\galel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2" y="44624"/>
            <a:ext cx="9083552" cy="6660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7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242"/>
                                        </p:tgtEl>
                                      </p:cBhvr>
                                    </p:animEffect>
                                    <p:set>
                                      <p:cBhvr>
                                        <p:cTn id="15" dur="1" fill="hold">
                                          <p:stCondLst>
                                            <p:cond delay="499"/>
                                          </p:stCondLst>
                                        </p:cTn>
                                        <p:tgtEl>
                                          <p:spTgt spid="10242"/>
                                        </p:tgtEl>
                                        <p:attrNameLst>
                                          <p:attrName>style.visibility</p:attrName>
                                        </p:attrNameLst>
                                      </p:cBhvr>
                                      <p:to>
                                        <p:strVal val="hidden"/>
                                      </p:to>
                                    </p:se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par>
                          <p:cTn id="52" fill="hold">
                            <p:stCondLst>
                              <p:cond delay="500"/>
                            </p:stCondLst>
                            <p:childTnLst>
                              <p:par>
                                <p:cTn id="53" presetID="22" presetClass="entr" presetSubtype="4" fill="hold" grpId="0" nodeType="afterEffect">
                                  <p:stCondLst>
                                    <p:cond delay="50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5"/>
                                        </p:tgtEl>
                                      </p:cBhvr>
                                    </p:animEffect>
                                    <p:set>
                                      <p:cBhvr>
                                        <p:cTn id="60" dur="1" fill="hold">
                                          <p:stCondLst>
                                            <p:cond delay="499"/>
                                          </p:stCondLst>
                                        </p:cTn>
                                        <p:tgtEl>
                                          <p:spTgt spid="5"/>
                                        </p:tgtEl>
                                        <p:attrNameLst>
                                          <p:attrName>style.visibility</p:attrName>
                                        </p:attrNameLst>
                                      </p:cBhvr>
                                      <p:to>
                                        <p:strVal val="hidden"/>
                                      </p:to>
                                    </p:se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down)">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2"/>
                                        </p:tgtEl>
                                      </p:cBhvr>
                                    </p:animEffect>
                                    <p:set>
                                      <p:cBhvr>
                                        <p:cTn id="73" dur="1" fill="hold">
                                          <p:stCondLst>
                                            <p:cond delay="499"/>
                                          </p:stCondLst>
                                        </p:cTn>
                                        <p:tgtEl>
                                          <p:spTgt spid="2"/>
                                        </p:tgtEl>
                                        <p:attrNameLst>
                                          <p:attrName>style.visibility</p:attrName>
                                        </p:attrNameLst>
                                      </p:cBhvr>
                                      <p:to>
                                        <p:strVal val="hidden"/>
                                      </p:to>
                                    </p:set>
                                  </p:childTnLst>
                                </p:cTn>
                              </p:par>
                            </p:childTnLst>
                          </p:cTn>
                        </p:par>
                        <p:par>
                          <p:cTn id="74" fill="hold">
                            <p:stCondLst>
                              <p:cond delay="500"/>
                            </p:stCondLst>
                            <p:childTnLst>
                              <p:par>
                                <p:cTn id="75" presetID="22" presetClass="entr" presetSubtype="4"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down)">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1"/>
                                        </p:tgtEl>
                                      </p:cBhvr>
                                    </p:animEffect>
                                    <p:set>
                                      <p:cBhvr>
                                        <p:cTn id="92" dur="1" fill="hold">
                                          <p:stCondLst>
                                            <p:cond delay="499"/>
                                          </p:stCondLst>
                                        </p:cTn>
                                        <p:tgtEl>
                                          <p:spTgt spid="1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down)">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childTnLst>
                          </p:cTn>
                        </p:par>
                        <p:par>
                          <p:cTn id="103" fill="hold">
                            <p:stCondLst>
                              <p:cond delay="500"/>
                            </p:stCondLst>
                            <p:childTnLst>
                              <p:par>
                                <p:cTn id="104" presetID="22" presetClass="entr" presetSubtype="4" fill="hold" grpId="0" nodeType="afterEffect">
                                  <p:stCondLst>
                                    <p:cond delay="50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childTnLst>
                          </p:cTn>
                        </p:par>
                        <p:par>
                          <p:cTn id="107" fill="hold">
                            <p:stCondLst>
                              <p:cond delay="1500"/>
                            </p:stCondLst>
                            <p:childTnLst>
                              <p:par>
                                <p:cTn id="108" presetID="22" presetClass="entr" presetSubtype="4" fill="hold" grpId="0" nodeType="afterEffect">
                                  <p:stCondLst>
                                    <p:cond delay="500"/>
                                  </p:stCondLst>
                                  <p:childTnLst>
                                    <p:set>
                                      <p:cBhvr>
                                        <p:cTn id="109" dur="1" fill="hold">
                                          <p:stCondLst>
                                            <p:cond delay="0"/>
                                          </p:stCondLst>
                                        </p:cTn>
                                        <p:tgtEl>
                                          <p:spTgt spid="17"/>
                                        </p:tgtEl>
                                        <p:attrNameLst>
                                          <p:attrName>style.visibility</p:attrName>
                                        </p:attrNameLst>
                                      </p:cBhvr>
                                      <p:to>
                                        <p:strVal val="visible"/>
                                      </p:to>
                                    </p:set>
                                    <p:animEffect transition="in" filter="wipe(down)">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1" nodeType="clickEffect">
                                  <p:stCondLst>
                                    <p:cond delay="0"/>
                                  </p:stCondLst>
                                  <p:childTnLst>
                                    <p:animEffect transition="out" filter="fade">
                                      <p:cBhvr>
                                        <p:cTn id="114" dur="500"/>
                                        <p:tgtEl>
                                          <p:spTgt spid="18"/>
                                        </p:tgtEl>
                                      </p:cBhvr>
                                    </p:animEffect>
                                    <p:set>
                                      <p:cBhvr>
                                        <p:cTn id="115" dur="1" fill="hold">
                                          <p:stCondLst>
                                            <p:cond delay="499"/>
                                          </p:stCondLst>
                                        </p:cTn>
                                        <p:tgtEl>
                                          <p:spTgt spid="1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childTnLst>
                          </p:cTn>
                        </p:par>
                        <p:par>
                          <p:cTn id="119" fill="hold">
                            <p:stCondLst>
                              <p:cond delay="500"/>
                            </p:stCondLst>
                            <p:childTnLst>
                              <p:par>
                                <p:cTn id="120" presetID="22" presetClass="entr" presetSubtype="4" fill="hold" grpId="0" nodeType="afterEffect">
                                  <p:stCondLst>
                                    <p:cond delay="250"/>
                                  </p:stCondLst>
                                  <p:childTnLst>
                                    <p:set>
                                      <p:cBhvr>
                                        <p:cTn id="121" dur="1" fill="hold">
                                          <p:stCondLst>
                                            <p:cond delay="0"/>
                                          </p:stCondLst>
                                        </p:cTn>
                                        <p:tgtEl>
                                          <p:spTgt spid="19"/>
                                        </p:tgtEl>
                                        <p:attrNameLst>
                                          <p:attrName>style.visibility</p:attrName>
                                        </p:attrNameLst>
                                      </p:cBhvr>
                                      <p:to>
                                        <p:strVal val="visible"/>
                                      </p:to>
                                    </p:set>
                                    <p:animEffect transition="in" filter="wipe(down)">
                                      <p:cBhvr>
                                        <p:cTn id="122" dur="500"/>
                                        <p:tgtEl>
                                          <p:spTgt spid="1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19"/>
                                        </p:tgtEl>
                                      </p:cBhvr>
                                    </p:animEffect>
                                    <p:set>
                                      <p:cBhvr>
                                        <p:cTn id="12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9" grpId="1" animBg="1"/>
      <p:bldP spid="10" grpId="0" animBg="1"/>
      <p:bldP spid="10" grpId="1" animBg="1"/>
      <p:bldP spid="11" grpId="0" animBg="1"/>
      <p:bldP spid="11" grpId="1" animBg="1"/>
      <p:bldP spid="2" grpId="0" animBg="1"/>
      <p:bldP spid="2" grpId="1" animBg="1"/>
      <p:bldP spid="3" grpId="0" animBg="1"/>
      <p:bldP spid="3" grpId="1" animBg="1"/>
      <p:bldP spid="5" grpId="0" animBg="1"/>
      <p:bldP spid="5" grpId="1" animBg="1"/>
      <p:bldP spid="6" grpId="0" animBg="1"/>
      <p:bldP spid="6"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619672" y="116632"/>
            <a:ext cx="5688632"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solidFill>
                  <a:schemeClr val="tx1"/>
                </a:solidFill>
              </a:rPr>
              <a:t>Воскрешение </a:t>
            </a:r>
            <a:r>
              <a:rPr lang="ru-RU" sz="2400" b="1" dirty="0">
                <a:solidFill>
                  <a:schemeClr val="tx1"/>
                </a:solidFill>
              </a:rPr>
              <a:t>дочери </a:t>
            </a:r>
            <a:r>
              <a:rPr lang="ru-RU" sz="2400" b="1" dirty="0" err="1" smtClean="0">
                <a:solidFill>
                  <a:schemeClr val="tx1"/>
                </a:solidFill>
              </a:rPr>
              <a:t>Иаира</a:t>
            </a:r>
            <a:endParaRPr lang="ru-RU" sz="2400" b="1" dirty="0">
              <a:solidFill>
                <a:schemeClr val="tx1"/>
              </a:solidFill>
            </a:endParaRPr>
          </a:p>
        </p:txBody>
      </p:sp>
      <p:pic>
        <p:nvPicPr>
          <p:cNvPr id="8195" name="Picture 3" descr="C:\Users\1\Desktop\картинки к 2 лекции\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56" y="970674"/>
            <a:ext cx="8733832" cy="5416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5" name="Объект 4"/>
          <p:cNvGraphicFramePr>
            <a:graphicFrameLocks noGrp="1"/>
          </p:cNvGraphicFramePr>
          <p:nvPr>
            <p:ph idx="1"/>
            <p:extLst>
              <p:ext uri="{D42A27DB-BD31-4B8C-83A1-F6EECF244321}">
                <p14:modId xmlns:p14="http://schemas.microsoft.com/office/powerpoint/2010/main" val="1701269417"/>
              </p:ext>
            </p:extLst>
          </p:nvPr>
        </p:nvGraphicFramePr>
        <p:xfrm>
          <a:off x="251520" y="824096"/>
          <a:ext cx="8640960" cy="3108960"/>
        </p:xfrm>
        <a:graphic>
          <a:graphicData uri="http://schemas.openxmlformats.org/drawingml/2006/table">
            <a:tbl>
              <a:tblPr firstRow="1" bandRow="1">
                <a:tableStyleId>{00A15C55-8517-42AA-B614-E9B94910E393}</a:tableStyleId>
              </a:tblPr>
              <a:tblGrid>
                <a:gridCol w="2664296"/>
                <a:gridCol w="3527622"/>
                <a:gridCol w="2449042"/>
              </a:tblGrid>
              <a:tr h="216024">
                <a:tc>
                  <a:txBody>
                    <a:bodyPr/>
                    <a:lstStyle/>
                    <a:p>
                      <a:pPr algn="ctr">
                        <a:lnSpc>
                          <a:spcPct val="100000"/>
                        </a:lnSpc>
                      </a:pPr>
                      <a:r>
                        <a:rPr lang="ru-RU" sz="1600" b="1" i="0" dirty="0" smtClean="0">
                          <a:solidFill>
                            <a:schemeClr val="tx1"/>
                          </a:solidFill>
                        </a:rPr>
                        <a:t>Мф. 9, 18-19</a:t>
                      </a:r>
                      <a:endParaRPr lang="ru-RU" sz="1600" b="1" i="0" dirty="0">
                        <a:solidFill>
                          <a:schemeClr val="tx1"/>
                        </a:solidFill>
                      </a:endParaRPr>
                    </a:p>
                  </a:txBody>
                  <a:tcPr/>
                </a:tc>
                <a:tc>
                  <a:txBody>
                    <a:bodyPr/>
                    <a:lstStyle/>
                    <a:p>
                      <a:pPr algn="ctr">
                        <a:lnSpc>
                          <a:spcPct val="100000"/>
                        </a:lnSpc>
                      </a:pPr>
                      <a:r>
                        <a:rPr lang="ru-RU" sz="1600" b="1" dirty="0" err="1" smtClean="0">
                          <a:solidFill>
                            <a:schemeClr val="tx1"/>
                          </a:solidFill>
                        </a:rPr>
                        <a:t>Мк</a:t>
                      </a:r>
                      <a:r>
                        <a:rPr lang="ru-RU" sz="1600" b="1" dirty="0" smtClean="0">
                          <a:solidFill>
                            <a:schemeClr val="tx1"/>
                          </a:solidFill>
                        </a:rPr>
                        <a:t>. </a:t>
                      </a:r>
                      <a:r>
                        <a:rPr lang="ru-RU" sz="1600" b="1" dirty="0" smtClean="0">
                          <a:solidFill>
                            <a:schemeClr val="tx1"/>
                          </a:solidFill>
                        </a:rPr>
                        <a:t>5, 22-24</a:t>
                      </a:r>
                      <a:endParaRPr lang="ru-RU" sz="1600" b="1" i="0" dirty="0">
                        <a:solidFill>
                          <a:schemeClr val="tx1"/>
                        </a:solidFill>
                      </a:endParaRPr>
                    </a:p>
                  </a:txBody>
                  <a:tcPr/>
                </a:tc>
                <a:tc>
                  <a:txBody>
                    <a:bodyPr/>
                    <a:lstStyle/>
                    <a:p>
                      <a:pPr algn="ctr">
                        <a:lnSpc>
                          <a:spcPct val="100000"/>
                        </a:lnSpc>
                      </a:pPr>
                      <a:r>
                        <a:rPr lang="ru-RU" sz="1600" b="1" dirty="0" err="1" smtClean="0">
                          <a:solidFill>
                            <a:schemeClr val="tx1"/>
                          </a:solidFill>
                        </a:rPr>
                        <a:t>Лк</a:t>
                      </a:r>
                      <a:r>
                        <a:rPr lang="ru-RU" sz="1600" b="1" dirty="0" smtClean="0">
                          <a:solidFill>
                            <a:schemeClr val="tx1"/>
                          </a:solidFill>
                        </a:rPr>
                        <a:t>. 8, </a:t>
                      </a:r>
                      <a:r>
                        <a:rPr lang="ru-RU" sz="1600" b="1" dirty="0" smtClean="0">
                          <a:solidFill>
                            <a:schemeClr val="tx1"/>
                          </a:solidFill>
                        </a:rPr>
                        <a:t>41-42</a:t>
                      </a:r>
                      <a:endParaRPr lang="ru-RU" sz="1600" b="1" i="0" dirty="0">
                        <a:solidFill>
                          <a:schemeClr val="tx1"/>
                        </a:solidFill>
                      </a:endParaRPr>
                    </a:p>
                  </a:txBody>
                  <a:tcPr/>
                </a:tc>
              </a:tr>
              <a:tr h="370840">
                <a:tc>
                  <a:txBody>
                    <a:bodyPr/>
                    <a:lstStyle/>
                    <a:p>
                      <a:pPr>
                        <a:lnSpc>
                          <a:spcPct val="100000"/>
                        </a:lnSpc>
                      </a:pPr>
                      <a:r>
                        <a:rPr lang="ru-RU" sz="1600" b="1" dirty="0" smtClean="0"/>
                        <a:t>18. Когда Он говорил им сие, подошел к Нему некоторый начальник и, кланяясь Ему, говорил: дочь моя теперь умирает; но приди, возложи на нее руку Твою, и она будет жива. </a:t>
                      </a:r>
                    </a:p>
                    <a:p>
                      <a:pPr>
                        <a:lnSpc>
                          <a:spcPct val="100000"/>
                        </a:lnSpc>
                      </a:pPr>
                      <a:r>
                        <a:rPr lang="ru-RU" sz="1600" b="1" dirty="0" smtClean="0"/>
                        <a:t>19. И встав, Иисус пошел за ним, и ученики Его.</a:t>
                      </a:r>
                      <a:endParaRPr lang="ru-RU" sz="1600" b="1" dirty="0" smtClean="0"/>
                    </a:p>
                  </a:txBody>
                  <a:tcPr/>
                </a:tc>
                <a:tc>
                  <a:txBody>
                    <a:bodyPr/>
                    <a:lstStyle/>
                    <a:p>
                      <a:pPr>
                        <a:lnSpc>
                          <a:spcPct val="100000"/>
                        </a:lnSpc>
                      </a:pPr>
                      <a:r>
                        <a:rPr lang="ru-RU" sz="1600" b="1" dirty="0" smtClean="0"/>
                        <a:t>22. И вот, приходит один из начальников синагоги, по имени </a:t>
                      </a:r>
                      <a:r>
                        <a:rPr lang="ru-RU" sz="1600" b="1" dirty="0" err="1" smtClean="0"/>
                        <a:t>Иаир</a:t>
                      </a:r>
                      <a:r>
                        <a:rPr lang="ru-RU" sz="1600" b="1" dirty="0" smtClean="0"/>
                        <a:t>, и, увидев Его, падает к ногам Его</a:t>
                      </a:r>
                    </a:p>
                    <a:p>
                      <a:pPr>
                        <a:lnSpc>
                          <a:spcPct val="100000"/>
                        </a:lnSpc>
                      </a:pPr>
                      <a:r>
                        <a:rPr lang="ru-RU" sz="1600" b="1" dirty="0" smtClean="0"/>
                        <a:t>23. и </a:t>
                      </a:r>
                      <a:r>
                        <a:rPr lang="ru-RU" sz="1600" b="1" dirty="0" err="1" smtClean="0"/>
                        <a:t>усильно</a:t>
                      </a:r>
                      <a:r>
                        <a:rPr lang="ru-RU" sz="1600" b="1" dirty="0" smtClean="0"/>
                        <a:t> просит Его, говоря: дочь моя при смерти; приди и возложи на нее руки, чтобы она выздоровела и осталась жива.</a:t>
                      </a:r>
                    </a:p>
                    <a:p>
                      <a:pPr>
                        <a:lnSpc>
                          <a:spcPct val="100000"/>
                        </a:lnSpc>
                      </a:pPr>
                      <a:r>
                        <a:rPr lang="ru-RU" sz="1600" b="1" dirty="0" smtClean="0"/>
                        <a:t>24. Иисус пошел с ним. За Ним следовало множество народа, и теснили Его</a:t>
                      </a:r>
                      <a:r>
                        <a:rPr lang="ru-RU" sz="1600" b="1" dirty="0" smtClean="0"/>
                        <a:t>.</a:t>
                      </a:r>
                      <a:endParaRPr lang="ru-RU" sz="1600" b="1" dirty="0" smtClean="0"/>
                    </a:p>
                  </a:txBody>
                  <a:tcPr/>
                </a:tc>
                <a:tc>
                  <a:txBody>
                    <a:bodyPr/>
                    <a:lstStyle/>
                    <a:p>
                      <a:pPr>
                        <a:lnSpc>
                          <a:spcPct val="100000"/>
                        </a:lnSpc>
                      </a:pPr>
                      <a:r>
                        <a:rPr lang="ru-RU" sz="1600" b="1" dirty="0" smtClean="0"/>
                        <a:t>41. И вот, пришел человек, именем </a:t>
                      </a:r>
                      <a:r>
                        <a:rPr lang="ru-RU" sz="1600" b="1" dirty="0" err="1" smtClean="0"/>
                        <a:t>Иаир</a:t>
                      </a:r>
                      <a:r>
                        <a:rPr lang="ru-RU" sz="1600" b="1" dirty="0" smtClean="0"/>
                        <a:t>, который был начальником синагоги; и, пав к ногам Иисуса, просил Его войти к нему в дом,</a:t>
                      </a:r>
                    </a:p>
                    <a:p>
                      <a:pPr>
                        <a:lnSpc>
                          <a:spcPct val="100000"/>
                        </a:lnSpc>
                      </a:pPr>
                      <a:r>
                        <a:rPr lang="ru-RU" sz="1600" b="1" dirty="0" smtClean="0"/>
                        <a:t>42. потому что у него была одна дочь, лет двенадцати, и та была при смерти. </a:t>
                      </a:r>
                    </a:p>
                  </a:txBody>
                  <a:tcPr/>
                </a:tc>
              </a:tr>
            </a:tbl>
          </a:graphicData>
        </a:graphic>
      </p:graphicFrame>
      <p:sp>
        <p:nvSpPr>
          <p:cNvPr id="2" name="Скругленный прямоугольник 1"/>
          <p:cNvSpPr/>
          <p:nvPr/>
        </p:nvSpPr>
        <p:spPr>
          <a:xfrm>
            <a:off x="385104" y="5445224"/>
            <a:ext cx="8424936" cy="100811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err="1" smtClean="0">
                <a:solidFill>
                  <a:schemeClr val="tx1"/>
                </a:solidFill>
              </a:rPr>
              <a:t>Иаир</a:t>
            </a:r>
            <a:r>
              <a:rPr lang="ru-RU" sz="1600" b="1" i="1" dirty="0" smtClean="0">
                <a:solidFill>
                  <a:schemeClr val="tx1"/>
                </a:solidFill>
              </a:rPr>
              <a:t> «был </a:t>
            </a:r>
            <a:r>
              <a:rPr lang="ru-RU" sz="1600" b="1" i="1" dirty="0">
                <a:solidFill>
                  <a:schemeClr val="tx1"/>
                </a:solidFill>
              </a:rPr>
              <a:t>человек </a:t>
            </a:r>
            <a:r>
              <a:rPr lang="ru-RU" sz="1600" b="1" i="1" dirty="0" err="1">
                <a:solidFill>
                  <a:schemeClr val="tx1"/>
                </a:solidFill>
              </a:rPr>
              <a:t>полуверующий</a:t>
            </a:r>
            <a:r>
              <a:rPr lang="ru-RU" sz="1600" b="1" i="1" dirty="0">
                <a:solidFill>
                  <a:schemeClr val="tx1"/>
                </a:solidFill>
              </a:rPr>
              <a:t>: тем, что пал в ноги Христу, он оказывается верующим, но тем, что просил Его идти, показывает веру не такую, какую должно; ему следовало сказать: «скажи только слово</a:t>
            </a:r>
            <a:r>
              <a:rPr lang="ru-RU" sz="1600" b="1" i="1" dirty="0" smtClean="0">
                <a:solidFill>
                  <a:schemeClr val="tx1"/>
                </a:solidFill>
              </a:rPr>
              <a:t>»».</a:t>
            </a:r>
            <a:endParaRPr lang="ru-RU" sz="1600" b="1" i="1" dirty="0">
              <a:solidFill>
                <a:schemeClr val="tx1"/>
              </a:solidFill>
            </a:endParaRPr>
          </a:p>
        </p:txBody>
      </p:sp>
      <p:sp>
        <p:nvSpPr>
          <p:cNvPr id="3" name="Скругленный прямоугольник 2"/>
          <p:cNvSpPr/>
          <p:nvPr/>
        </p:nvSpPr>
        <p:spPr>
          <a:xfrm>
            <a:off x="374005" y="4149080"/>
            <a:ext cx="8424936" cy="9361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a:solidFill>
                  <a:schemeClr val="tx1"/>
                </a:solidFill>
              </a:rPr>
              <a:t>Начальники </a:t>
            </a:r>
            <a:r>
              <a:rPr lang="ru-RU" sz="1600" b="1" dirty="0" smtClean="0">
                <a:solidFill>
                  <a:schemeClr val="tx1"/>
                </a:solidFill>
              </a:rPr>
              <a:t>синагоги, </a:t>
            </a:r>
            <a:r>
              <a:rPr lang="ru-RU" sz="1600" b="1" dirty="0">
                <a:solidFill>
                  <a:schemeClr val="tx1"/>
                </a:solidFill>
              </a:rPr>
              <a:t>как старейшины еврейского народа и хранители преданий, принадлежали к враждебной Иисусу </a:t>
            </a:r>
            <a:r>
              <a:rPr lang="ru-RU" sz="1600" b="1" dirty="0" smtClean="0">
                <a:solidFill>
                  <a:schemeClr val="tx1"/>
                </a:solidFill>
              </a:rPr>
              <a:t>партии. Но,  видя  </a:t>
            </a:r>
            <a:r>
              <a:rPr lang="ru-RU" sz="1600" b="1" dirty="0">
                <a:solidFill>
                  <a:schemeClr val="tx1"/>
                </a:solidFill>
              </a:rPr>
              <a:t>совершенное Иисусом чудо над слугой сотника, </a:t>
            </a:r>
            <a:r>
              <a:rPr lang="ru-RU" sz="1600" b="1" dirty="0" smtClean="0">
                <a:solidFill>
                  <a:schemeClr val="tx1"/>
                </a:solidFill>
              </a:rPr>
              <a:t> </a:t>
            </a:r>
            <a:r>
              <a:rPr lang="ru-RU" sz="1600" b="1" dirty="0">
                <a:solidFill>
                  <a:schemeClr val="tx1"/>
                </a:solidFill>
              </a:rPr>
              <a:t>в нем возгорелась надежда, не исцелит ли Иисус и его дочь? </a:t>
            </a:r>
            <a:endParaRPr lang="ru-RU" sz="1600" b="1" dirty="0">
              <a:solidFill>
                <a:schemeClr val="tx1"/>
              </a:solidFill>
            </a:endParaRPr>
          </a:p>
        </p:txBody>
      </p:sp>
    </p:spTree>
    <p:extLst>
      <p:ext uri="{BB962C8B-B14F-4D97-AF65-F5344CB8AC3E}">
        <p14:creationId xmlns:p14="http://schemas.microsoft.com/office/powerpoint/2010/main" val="387679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wipe(down)">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195"/>
                                        </p:tgtEl>
                                      </p:cBhvr>
                                    </p:animEffect>
                                    <p:set>
                                      <p:cBhvr>
                                        <p:cTn id="15" dur="1" fill="hold">
                                          <p:stCondLst>
                                            <p:cond delay="499"/>
                                          </p:stCondLst>
                                        </p:cTn>
                                        <p:tgtEl>
                                          <p:spTgt spid="819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par>
                          <p:cTn id="27" fill="hold">
                            <p:stCondLst>
                              <p:cond delay="500"/>
                            </p:stCondLst>
                            <p:childTnLst>
                              <p:par>
                                <p:cTn id="28" presetID="22" presetClass="entr" presetSubtype="4" fill="hold" grpId="0" nodeType="afterEffect">
                                  <p:stCondLst>
                                    <p:cond delay="50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kDnDiag">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9218" name="Picture 2" descr="C:\Users\1\Desktop\картинки к 2 лекции\______20121117_1883054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900" y="888558"/>
            <a:ext cx="7524836" cy="5636786"/>
          </a:xfrm>
          <a:prstGeom prst="rect">
            <a:avLst/>
          </a:prstGeom>
          <a:noFill/>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763688" y="188640"/>
            <a:ext cx="5760640"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smtClean="0">
                <a:solidFill>
                  <a:schemeClr val="tx1"/>
                </a:solidFill>
              </a:rPr>
              <a:t>Исцеление кровоточивой женщины</a:t>
            </a:r>
            <a:r>
              <a:rPr lang="ru-RU" sz="2400" b="1" i="1" dirty="0" smtClean="0">
                <a:solidFill>
                  <a:schemeClr val="tx1"/>
                </a:solidFill>
              </a:rPr>
              <a:t> </a:t>
            </a:r>
            <a:endParaRPr lang="ru-RU" sz="24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306889652"/>
              </p:ext>
            </p:extLst>
          </p:nvPr>
        </p:nvGraphicFramePr>
        <p:xfrm>
          <a:off x="179512" y="188640"/>
          <a:ext cx="8784976" cy="6615104"/>
        </p:xfrm>
        <a:graphic>
          <a:graphicData uri="http://schemas.openxmlformats.org/drawingml/2006/table">
            <a:tbl>
              <a:tblPr firstRow="1" bandRow="1">
                <a:tableStyleId>{F5AB1C69-6EDB-4FF4-983F-18BD219EF322}</a:tableStyleId>
              </a:tblPr>
              <a:tblGrid>
                <a:gridCol w="1390955"/>
                <a:gridCol w="4538904"/>
                <a:gridCol w="2855117"/>
              </a:tblGrid>
              <a:tr h="288032">
                <a:tc>
                  <a:txBody>
                    <a:bodyPr/>
                    <a:lstStyle/>
                    <a:p>
                      <a:pPr algn="ctr"/>
                      <a:r>
                        <a:rPr lang="ru-RU" sz="1600" b="1" dirty="0" smtClean="0">
                          <a:solidFill>
                            <a:schemeClr val="tx1"/>
                          </a:solidFill>
                        </a:rPr>
                        <a:t>Мф. 9, 20-22</a:t>
                      </a:r>
                      <a:endParaRPr lang="ru-RU" sz="1600" b="1" dirty="0">
                        <a:solidFill>
                          <a:schemeClr val="tx1"/>
                        </a:solidFill>
                      </a:endParaRPr>
                    </a:p>
                  </a:txBody>
                  <a:tcPr marL="36000" marR="36000" marT="18000" marB="18000"/>
                </a:tc>
                <a:tc>
                  <a:txBody>
                    <a:bodyPr/>
                    <a:lstStyle/>
                    <a:p>
                      <a:pPr algn="ctr"/>
                      <a:r>
                        <a:rPr lang="ru-RU" sz="1600" b="1" dirty="0" err="1" smtClean="0">
                          <a:solidFill>
                            <a:schemeClr val="tx1"/>
                          </a:solidFill>
                        </a:rPr>
                        <a:t>Мк</a:t>
                      </a:r>
                      <a:r>
                        <a:rPr lang="ru-RU" sz="1600" b="1" dirty="0" smtClean="0">
                          <a:solidFill>
                            <a:schemeClr val="tx1"/>
                          </a:solidFill>
                        </a:rPr>
                        <a:t>. 5, 25-37</a:t>
                      </a:r>
                      <a:endParaRPr lang="ru-RU" sz="1600" b="1" dirty="0">
                        <a:solidFill>
                          <a:schemeClr val="tx1"/>
                        </a:solidFill>
                      </a:endParaRPr>
                    </a:p>
                  </a:txBody>
                  <a:tcPr marL="36000" marR="36000" marT="18000" marB="18000"/>
                </a:tc>
                <a:tc>
                  <a:txBody>
                    <a:bodyPr/>
                    <a:lstStyle/>
                    <a:p>
                      <a:pPr algn="ctr"/>
                      <a:r>
                        <a:rPr lang="ru-RU" sz="1600" b="1" dirty="0" err="1" smtClean="0">
                          <a:solidFill>
                            <a:schemeClr val="tx1"/>
                          </a:solidFill>
                        </a:rPr>
                        <a:t>Лк</a:t>
                      </a:r>
                      <a:r>
                        <a:rPr lang="ru-RU" sz="1600" b="1" dirty="0" smtClean="0">
                          <a:solidFill>
                            <a:schemeClr val="tx1"/>
                          </a:solidFill>
                        </a:rPr>
                        <a:t>. 8, 42-48</a:t>
                      </a:r>
                      <a:endParaRPr lang="ru-RU" sz="1600" b="1" dirty="0">
                        <a:solidFill>
                          <a:schemeClr val="tx1"/>
                        </a:solidFill>
                      </a:endParaRPr>
                    </a:p>
                  </a:txBody>
                  <a:tcPr marL="36000" marR="36000" marT="18000" marB="18000"/>
                </a:tc>
              </a:tr>
              <a:tr h="5915976">
                <a:tc>
                  <a:txBody>
                    <a:bodyPr/>
                    <a:lstStyle/>
                    <a:p>
                      <a:pPr>
                        <a:lnSpc>
                          <a:spcPct val="80000"/>
                        </a:lnSpc>
                      </a:pPr>
                      <a:r>
                        <a:rPr lang="ru-RU" sz="1600" b="1" dirty="0" smtClean="0"/>
                        <a:t>20. И вот, женщина, двенадцать лет страдавшая кровотечением, подойдя сзади, прикоснулась к краю одежды Его, </a:t>
                      </a:r>
                    </a:p>
                    <a:p>
                      <a:pPr>
                        <a:lnSpc>
                          <a:spcPct val="80000"/>
                        </a:lnSpc>
                      </a:pPr>
                      <a:r>
                        <a:rPr lang="ru-RU" sz="1600" b="1" dirty="0" smtClean="0"/>
                        <a:t>21. ибо она говорила сама в себе: если только прикоснусь к одежде Его, выздоровею. </a:t>
                      </a:r>
                    </a:p>
                    <a:p>
                      <a:pPr>
                        <a:lnSpc>
                          <a:spcPct val="80000"/>
                        </a:lnSpc>
                      </a:pPr>
                      <a:r>
                        <a:rPr lang="ru-RU" sz="1600" b="1" dirty="0" smtClean="0"/>
                        <a:t>22. Иисус же, обратившись и увидев ее, сказал: дерзай, дщерь! вера твоя спасла тебя. Женщина с того часа стала здорова. </a:t>
                      </a:r>
                      <a:endParaRPr lang="ru-RU" sz="1600" b="1" dirty="0"/>
                    </a:p>
                  </a:txBody>
                  <a:tcPr marL="36000" marR="36000" marT="18000" marB="18000"/>
                </a:tc>
                <a:tc>
                  <a:txBody>
                    <a:bodyPr/>
                    <a:lstStyle/>
                    <a:p>
                      <a:pPr>
                        <a:lnSpc>
                          <a:spcPct val="80000"/>
                        </a:lnSpc>
                      </a:pPr>
                      <a:r>
                        <a:rPr lang="ru-RU" sz="1600" b="1" dirty="0" smtClean="0"/>
                        <a:t>25. Одна женщина, которая страдала кровотечением двенадцать лет,</a:t>
                      </a:r>
                    </a:p>
                    <a:p>
                      <a:pPr>
                        <a:lnSpc>
                          <a:spcPct val="80000"/>
                        </a:lnSpc>
                      </a:pPr>
                      <a:r>
                        <a:rPr lang="ru-RU" sz="1600" b="1" dirty="0" smtClean="0"/>
                        <a:t>26. много потерпела от многих врачей, истощила все, что было у ней, и не получила никакой пользы, но пришла еще в худшее состояние, —</a:t>
                      </a:r>
                    </a:p>
                    <a:p>
                      <a:pPr>
                        <a:lnSpc>
                          <a:spcPct val="80000"/>
                        </a:lnSpc>
                      </a:pPr>
                      <a:r>
                        <a:rPr lang="ru-RU" sz="1600" b="1" dirty="0" smtClean="0"/>
                        <a:t>27. услышав об Иисусе, подошла сзади в народе и прикоснулась к одежде Его,</a:t>
                      </a:r>
                    </a:p>
                    <a:p>
                      <a:pPr>
                        <a:lnSpc>
                          <a:spcPct val="80000"/>
                        </a:lnSpc>
                      </a:pPr>
                      <a:r>
                        <a:rPr lang="ru-RU" sz="1600" b="1" dirty="0" smtClean="0"/>
                        <a:t>28. ибо говорила: если хотя к одежде Его прикоснусь, то выздоровею.</a:t>
                      </a:r>
                    </a:p>
                    <a:p>
                      <a:pPr>
                        <a:lnSpc>
                          <a:spcPct val="80000"/>
                        </a:lnSpc>
                      </a:pPr>
                      <a:r>
                        <a:rPr lang="ru-RU" sz="1600" b="1" dirty="0" smtClean="0"/>
                        <a:t>29. И тотчас иссяк у ней источник крови, и она ощутила в теле, что исцелена от болезни.</a:t>
                      </a:r>
                    </a:p>
                    <a:p>
                      <a:pPr>
                        <a:lnSpc>
                          <a:spcPct val="80000"/>
                        </a:lnSpc>
                      </a:pPr>
                      <a:r>
                        <a:rPr lang="ru-RU" sz="1600" b="1" dirty="0" smtClean="0"/>
                        <a:t>30. В то же время Иисус, почувствовав Сам в Себе, что вышла из Него сила, обратился в народе и сказал: кто прикоснулся к Моей одежде?</a:t>
                      </a:r>
                    </a:p>
                    <a:p>
                      <a:pPr>
                        <a:lnSpc>
                          <a:spcPct val="80000"/>
                        </a:lnSpc>
                      </a:pPr>
                      <a:r>
                        <a:rPr lang="ru-RU" sz="1600" b="1" dirty="0" smtClean="0"/>
                        <a:t>31. Ученики сказали Ему: Ты видишь, что народ теснит Тебя, и говоришь: кто прикоснулся ко Мне?</a:t>
                      </a:r>
                    </a:p>
                    <a:p>
                      <a:pPr>
                        <a:lnSpc>
                          <a:spcPct val="80000"/>
                        </a:lnSpc>
                      </a:pPr>
                      <a:r>
                        <a:rPr lang="ru-RU" sz="1600" b="1" dirty="0" smtClean="0"/>
                        <a:t>32. Но Он смотрел вокруг, чтобы видеть ту, которая сделала это.</a:t>
                      </a:r>
                    </a:p>
                    <a:p>
                      <a:pPr>
                        <a:lnSpc>
                          <a:spcPct val="80000"/>
                        </a:lnSpc>
                      </a:pPr>
                      <a:r>
                        <a:rPr lang="ru-RU" sz="1600" b="1" dirty="0" smtClean="0"/>
                        <a:t>33. Женщина в страхе и трепете, зная, что с нею произошло, подошла, пала пред Ним и сказала Ему всю истину.</a:t>
                      </a:r>
                    </a:p>
                    <a:p>
                      <a:pPr>
                        <a:lnSpc>
                          <a:spcPct val="80000"/>
                        </a:lnSpc>
                      </a:pPr>
                      <a:r>
                        <a:rPr lang="ru-RU" sz="1600" b="1" dirty="0" smtClean="0"/>
                        <a:t>34. Он же сказал ей: дщерь! вера твоя спасла тебя; иди в мире и будь здорова от болезни твоей.</a:t>
                      </a:r>
                    </a:p>
                    <a:p>
                      <a:pPr>
                        <a:lnSpc>
                          <a:spcPct val="80000"/>
                        </a:lnSpc>
                      </a:pPr>
                      <a:r>
                        <a:rPr lang="ru-RU" sz="1600" b="1" dirty="0" smtClean="0"/>
                        <a:t>35. Когда Он еще говорил сие, приходят от начальника синагоги и говорят: дочь твоя умерла; что еще утруждаешь Учителя?</a:t>
                      </a:r>
                    </a:p>
                    <a:p>
                      <a:pPr>
                        <a:lnSpc>
                          <a:spcPct val="80000"/>
                        </a:lnSpc>
                      </a:pPr>
                      <a:r>
                        <a:rPr lang="ru-RU" sz="1600" b="1" dirty="0" smtClean="0"/>
                        <a:t>36. Но Иисус, услышав сии слова, тотчас говорит начальнику синагоги: не бойся, только веруй.</a:t>
                      </a:r>
                    </a:p>
                    <a:p>
                      <a:pPr>
                        <a:lnSpc>
                          <a:spcPct val="80000"/>
                        </a:lnSpc>
                      </a:pPr>
                      <a:r>
                        <a:rPr lang="ru-RU" sz="1600" b="1" dirty="0" smtClean="0"/>
                        <a:t>37. И не позволил никому следовать за Собою, кроме Петра, Иакова и Иоанна, брата Иакова.</a:t>
                      </a:r>
                      <a:endParaRPr lang="ru-RU" sz="1600" b="1" dirty="0"/>
                    </a:p>
                  </a:txBody>
                  <a:tcPr marL="36000" marR="36000" marT="18000" marB="18000"/>
                </a:tc>
                <a:tc>
                  <a:txBody>
                    <a:bodyPr/>
                    <a:lstStyle/>
                    <a:p>
                      <a:pPr>
                        <a:lnSpc>
                          <a:spcPct val="80000"/>
                        </a:lnSpc>
                      </a:pPr>
                      <a:r>
                        <a:rPr lang="ru-RU" sz="1600" b="1" dirty="0" smtClean="0"/>
                        <a:t>42. Когда же Он шел, народ теснил Его.</a:t>
                      </a:r>
                    </a:p>
                    <a:p>
                      <a:pPr>
                        <a:lnSpc>
                          <a:spcPct val="80000"/>
                        </a:lnSpc>
                      </a:pPr>
                      <a:r>
                        <a:rPr lang="ru-RU" sz="1600" b="1" dirty="0" smtClean="0"/>
                        <a:t>43. И женщина, страдавшая кровотечением двенадцать лет, которая, издержав на врачей все имение, ни одним не могла быть вылечена,</a:t>
                      </a:r>
                    </a:p>
                    <a:p>
                      <a:pPr>
                        <a:lnSpc>
                          <a:spcPct val="80000"/>
                        </a:lnSpc>
                      </a:pPr>
                      <a:r>
                        <a:rPr lang="ru-RU" sz="1600" b="1" dirty="0" smtClean="0"/>
                        <a:t>44. подойдя сзади, коснулась края одежды Его; и тотчас течение крови у ней остановилось.</a:t>
                      </a:r>
                    </a:p>
                    <a:p>
                      <a:pPr>
                        <a:lnSpc>
                          <a:spcPct val="80000"/>
                        </a:lnSpc>
                      </a:pPr>
                      <a:r>
                        <a:rPr lang="ru-RU" sz="1600" b="1" dirty="0" smtClean="0"/>
                        <a:t>45. И сказал Иисус: кто прикоснулся ко Мне? Когда же все отрицались, Петр сказал и бывшие с Ним: Наставник! народ окружает Тебя и теснит, — и Ты говоришь: кто прикоснулся ко Мне?</a:t>
                      </a:r>
                    </a:p>
                    <a:p>
                      <a:pPr>
                        <a:lnSpc>
                          <a:spcPct val="80000"/>
                        </a:lnSpc>
                      </a:pPr>
                      <a:r>
                        <a:rPr lang="ru-RU" sz="1600" b="1" dirty="0" smtClean="0"/>
                        <a:t>46. Но Иисус сказал: прикоснулся ко Мне некто, ибо Я чувствовал силу, </a:t>
                      </a:r>
                      <a:r>
                        <a:rPr lang="ru-RU" sz="1600" b="1" dirty="0" err="1" smtClean="0"/>
                        <a:t>исшедшую</a:t>
                      </a:r>
                      <a:r>
                        <a:rPr lang="ru-RU" sz="1600" b="1" dirty="0" smtClean="0"/>
                        <a:t> из Меня.</a:t>
                      </a:r>
                    </a:p>
                    <a:p>
                      <a:pPr>
                        <a:lnSpc>
                          <a:spcPct val="80000"/>
                        </a:lnSpc>
                      </a:pPr>
                      <a:r>
                        <a:rPr lang="ru-RU" sz="1600" b="1" dirty="0" smtClean="0"/>
                        <a:t>47. Женщина, видя, что она не утаилась, с трепетом подошла и, пав пред Ним, объявила Ему перед всем народом, по какой причине прикоснулась к Нему и как тотчас исцелилась.</a:t>
                      </a:r>
                    </a:p>
                    <a:p>
                      <a:pPr>
                        <a:lnSpc>
                          <a:spcPct val="80000"/>
                        </a:lnSpc>
                      </a:pPr>
                      <a:r>
                        <a:rPr lang="ru-RU" sz="1600" b="1" dirty="0" smtClean="0"/>
                        <a:t>48. Он сказал ей: дерзай, дщерь! вера твоя спасла тебя; иди с миром.</a:t>
                      </a:r>
                    </a:p>
                    <a:p>
                      <a:endParaRPr lang="ru-RU" sz="1600" b="1" dirty="0"/>
                    </a:p>
                  </a:txBody>
                  <a:tcPr marL="36000" marR="36000" marT="18000" marB="18000"/>
                </a:tc>
              </a:tr>
            </a:tbl>
          </a:graphicData>
        </a:graphic>
      </p:graphicFrame>
      <p:sp>
        <p:nvSpPr>
          <p:cNvPr id="7" name="Скругленный прямоугольник 6"/>
          <p:cNvSpPr/>
          <p:nvPr/>
        </p:nvSpPr>
        <p:spPr>
          <a:xfrm>
            <a:off x="2789891" y="5055513"/>
            <a:ext cx="6048672" cy="16561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«Но </a:t>
            </a:r>
            <a:r>
              <a:rPr lang="ru-RU" sz="1600" b="1" i="1" dirty="0">
                <a:solidFill>
                  <a:schemeClr val="tx1"/>
                </a:solidFill>
              </a:rPr>
              <a:t>для чего Господь открывает жену? Во-первых, для того, чтобы прославить веру жены, во-вторых, для того, чтобы возбудить веру в начальнике синагоги, что и дочь его также будет спасена, а вместе и для того, чтобы освободить от сильного страха жену, которая боялась, как бы укравшая </a:t>
            </a:r>
            <a:r>
              <a:rPr lang="ru-RU" sz="1600" b="1" i="1" dirty="0" smtClean="0">
                <a:solidFill>
                  <a:schemeClr val="tx1"/>
                </a:solidFill>
              </a:rPr>
              <a:t>исцеление».</a:t>
            </a:r>
            <a:endParaRPr lang="ru-RU" sz="1600" b="1" i="1" dirty="0">
              <a:solidFill>
                <a:schemeClr val="tx1"/>
              </a:solidFill>
            </a:endParaRPr>
          </a:p>
        </p:txBody>
      </p:sp>
      <p:sp>
        <p:nvSpPr>
          <p:cNvPr id="2" name="Скругленный прямоугольник 1"/>
          <p:cNvSpPr/>
          <p:nvPr/>
        </p:nvSpPr>
        <p:spPr>
          <a:xfrm>
            <a:off x="251520" y="5055512"/>
            <a:ext cx="8712968" cy="161384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i="1" dirty="0" smtClean="0">
                <a:solidFill>
                  <a:schemeClr val="tx1"/>
                </a:solidFill>
              </a:rPr>
              <a:t>: «</a:t>
            </a:r>
            <a:r>
              <a:rPr lang="ru-RU" sz="1600" b="1" i="1" dirty="0">
                <a:solidFill>
                  <a:schemeClr val="tx1"/>
                </a:solidFill>
              </a:rPr>
              <a:t>Как если кто-нибудь обратит глаз к сияющему свету или поднесет хворост к огню, они (свет и огонь) тотчас оказывают свое действие, так и жена, принесшая веру Могущему исцелить, тотчас получила исцеление. Ибо она ни о чем не думала, ни о долговременности болезни, ни об отчаянии врачей, ни о другом чем, но только веровала, и - спаслась. И как кажется, она прикоснулась к Иисусу прежде мыслью, а потом </a:t>
            </a:r>
            <a:r>
              <a:rPr lang="ru-RU" sz="1600" b="1" i="1" dirty="0" smtClean="0">
                <a:solidFill>
                  <a:schemeClr val="tx1"/>
                </a:solidFill>
              </a:rPr>
              <a:t>телом».</a:t>
            </a:r>
            <a:endParaRPr lang="ru-RU" sz="1600" b="1" i="1" dirty="0">
              <a:solidFill>
                <a:schemeClr val="tx1"/>
              </a:solidFill>
            </a:endParaRPr>
          </a:p>
        </p:txBody>
      </p:sp>
      <p:sp>
        <p:nvSpPr>
          <p:cNvPr id="3" name="Скругленный прямоугольник 2"/>
          <p:cNvSpPr/>
          <p:nvPr/>
        </p:nvSpPr>
        <p:spPr>
          <a:xfrm>
            <a:off x="251520" y="2492896"/>
            <a:ext cx="8587043"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«По </a:t>
            </a:r>
            <a:r>
              <a:rPr lang="ru-RU" sz="1600" b="1" i="1" dirty="0">
                <a:solidFill>
                  <a:schemeClr val="tx1"/>
                </a:solidFill>
              </a:rPr>
              <a:t>закону Моисееву, женщина, страдавшая такой болезнью, считалась нечистою, должна была оставаться дома и не смела ни к кому прикасаться (Левит. 15:25-28), но эта несчастная женщина имела такую горячую веру в Господа Иисуса Христа, что решилась тайно прикоснуться к одежде Его, в уверенности, что одно прикосновение даст ей желанное </a:t>
            </a:r>
            <a:r>
              <a:rPr lang="ru-RU" sz="1600" b="1" i="1" dirty="0" smtClean="0">
                <a:solidFill>
                  <a:schemeClr val="tx1"/>
                </a:solidFill>
              </a:rPr>
              <a:t>исцеление».</a:t>
            </a:r>
            <a:endParaRPr lang="ru-RU" sz="1600" b="1" i="1" dirty="0">
              <a:solidFill>
                <a:schemeClr val="tx1"/>
              </a:solidFill>
            </a:endParaRPr>
          </a:p>
        </p:txBody>
      </p:sp>
      <p:sp>
        <p:nvSpPr>
          <p:cNvPr id="9" name="Скругленный прямоугольник 8"/>
          <p:cNvSpPr/>
          <p:nvPr/>
        </p:nvSpPr>
        <p:spPr>
          <a:xfrm>
            <a:off x="251520" y="1772816"/>
            <a:ext cx="8587043" cy="11521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a:t>
            </a:r>
            <a:r>
              <a:rPr lang="ru-RU" sz="1600" b="1" i="1" dirty="0" smtClean="0">
                <a:solidFill>
                  <a:schemeClr val="tx1"/>
                </a:solidFill>
              </a:rPr>
              <a:t>: «</a:t>
            </a:r>
            <a:r>
              <a:rPr lang="ru-RU" sz="1600" b="1" i="1" dirty="0">
                <a:solidFill>
                  <a:schemeClr val="tx1"/>
                </a:solidFill>
              </a:rPr>
              <a:t>В Евангелии от Луки написано, что дочь князя была двенадцатилетнего </a:t>
            </a:r>
            <a:r>
              <a:rPr lang="ru-RU" sz="1600" b="1" i="1" dirty="0" smtClean="0">
                <a:solidFill>
                  <a:schemeClr val="tx1"/>
                </a:solidFill>
              </a:rPr>
              <a:t>возраста. </a:t>
            </a:r>
            <a:r>
              <a:rPr lang="ru-RU" sz="1600" b="1" i="1" dirty="0">
                <a:solidFill>
                  <a:schemeClr val="tx1"/>
                </a:solidFill>
              </a:rPr>
              <a:t>Таким образом, обрати внимание на то, что эта женщина, т. е. народы языческие, начала болеть тогда, когда уверовал народ иудейский [или: когда зарождалась вера иудейского народа]</a:t>
            </a:r>
            <a:r>
              <a:rPr lang="ru-RU" sz="1600" b="1" i="1" dirty="0" smtClean="0">
                <a:solidFill>
                  <a:schemeClr val="tx1"/>
                </a:solidFill>
              </a:rPr>
              <a:t>».</a:t>
            </a:r>
            <a:endParaRPr lang="ru-RU" sz="1600" b="1" i="1" dirty="0">
              <a:solidFill>
                <a:schemeClr val="tx1"/>
              </a:solidFill>
            </a:endParaRPr>
          </a:p>
        </p:txBody>
      </p:sp>
      <p:sp>
        <p:nvSpPr>
          <p:cNvPr id="6" name="Скругленный прямоугольник 5"/>
          <p:cNvSpPr/>
          <p:nvPr/>
        </p:nvSpPr>
        <p:spPr>
          <a:xfrm>
            <a:off x="152553" y="4695473"/>
            <a:ext cx="8784976" cy="201622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a:solidFill>
                  <a:schemeClr val="tx1"/>
                </a:solidFill>
              </a:rPr>
              <a:t>Блж</a:t>
            </a:r>
            <a:r>
              <a:rPr lang="ru-RU" sz="1600" b="1" dirty="0">
                <a:solidFill>
                  <a:schemeClr val="tx1"/>
                </a:solidFill>
              </a:rPr>
              <a:t>. </a:t>
            </a:r>
            <a:r>
              <a:rPr lang="ru-RU" sz="1600" b="1" dirty="0" err="1">
                <a:solidFill>
                  <a:schemeClr val="tx1"/>
                </a:solidFill>
              </a:rPr>
              <a:t>Феофилакт</a:t>
            </a:r>
            <a:r>
              <a:rPr lang="ru-RU" sz="1600" b="1" dirty="0">
                <a:solidFill>
                  <a:schemeClr val="tx1"/>
                </a:solidFill>
              </a:rPr>
              <a:t>: </a:t>
            </a:r>
            <a:r>
              <a:rPr lang="ru-RU" sz="1600" b="1" i="1" dirty="0" smtClean="0">
                <a:solidFill>
                  <a:schemeClr val="tx1"/>
                </a:solidFill>
              </a:rPr>
              <a:t>«</a:t>
            </a:r>
            <a:r>
              <a:rPr lang="ru-RU" sz="1600" b="1" i="1" dirty="0"/>
              <a:t>Спаситель открывает ее не из любви к славе, а чтобы для нашей пользы показать ее веру и чтобы уверовал начальник синагоги. «Дерзай» говорит Он ей потому, что она испугалась, как похитившая дар; «дщерью» же называет ее как верную. Показывает равно и то, что если бы она не имела веры, то не получила бы и благодати, хотя одежды Его и были святы. Передают, что эта женщина сделала статую Спасителя, у ног которой росла трава, помогавшая кровоточивым женам. Во времена Юлиана нечестивцы разбили </a:t>
            </a:r>
            <a:r>
              <a:rPr lang="ru-RU" sz="1600" b="1" i="1" dirty="0" smtClean="0"/>
              <a:t>ее</a:t>
            </a:r>
            <a:r>
              <a:rPr lang="ru-RU" sz="1600" b="1" i="1" dirty="0" smtClean="0">
                <a:solidFill>
                  <a:schemeClr val="tx1"/>
                </a:solidFill>
              </a:rPr>
              <a:t>».</a:t>
            </a:r>
            <a:endParaRPr lang="ru-RU" sz="1600" b="1" i="1" dirty="0">
              <a:solidFill>
                <a:schemeClr val="tx1"/>
              </a:solidFill>
            </a:endParaRPr>
          </a:p>
        </p:txBody>
      </p:sp>
      <p:sp>
        <p:nvSpPr>
          <p:cNvPr id="8" name="Скругленный прямоугольник 7"/>
          <p:cNvSpPr/>
          <p:nvPr/>
        </p:nvSpPr>
        <p:spPr>
          <a:xfrm>
            <a:off x="179512" y="3284984"/>
            <a:ext cx="8856984" cy="165618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«В </a:t>
            </a:r>
            <a:r>
              <a:rPr lang="ru-RU" sz="1600" b="1" i="1" dirty="0">
                <a:solidFill>
                  <a:schemeClr val="tx1"/>
                </a:solidFill>
              </a:rPr>
              <a:t>переносном смысле разумей это и о человеческой природе. Она была кровоточива, потому что производила грех, который есть убийство души и который проливает кровь душ наших. Природа наша не могла получить исцеления от многих врачей, то есть ни от мудрецов века сего, ни даже от Закона и пророков. Но она исцелилась, лишь только прикоснулась к одежде Христа, то есть к плоти Его. Ибо кто верует, что Христос воплотился, тот и есть прикасающийся к одежде </a:t>
            </a:r>
            <a:r>
              <a:rPr lang="ru-RU" sz="1600" b="1" i="1" dirty="0" smtClean="0">
                <a:solidFill>
                  <a:schemeClr val="tx1"/>
                </a:solidFill>
              </a:rPr>
              <a:t>Его»</a:t>
            </a:r>
            <a:endParaRPr lang="ru-RU" sz="1600" b="1" i="1" dirty="0">
              <a:solidFill>
                <a:schemeClr val="tx1"/>
              </a:solidFill>
            </a:endParaRPr>
          </a:p>
        </p:txBody>
      </p:sp>
      <p:sp>
        <p:nvSpPr>
          <p:cNvPr id="10" name="Скругленный прямоугольник 9"/>
          <p:cNvSpPr/>
          <p:nvPr/>
        </p:nvSpPr>
        <p:spPr>
          <a:xfrm>
            <a:off x="251520" y="5157192"/>
            <a:ext cx="8712968" cy="152700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600" b="1" i="1" dirty="0" smtClean="0">
                <a:solidFill>
                  <a:schemeClr val="tx1"/>
                </a:solidFill>
              </a:rPr>
              <a:t>«</a:t>
            </a:r>
            <a:r>
              <a:rPr lang="ru-RU" sz="1600" b="1" i="1" dirty="0">
                <a:solidFill>
                  <a:schemeClr val="tx1"/>
                </a:solidFill>
              </a:rPr>
              <a:t>Кровоточивая есть всякая душа, в которой кипит и как бы ключом бьет кровавый и убийственный грех. Ибо всякий грех есть убийца и </a:t>
            </a:r>
            <a:r>
              <a:rPr lang="ru-RU" sz="1600" b="1" i="1" dirty="0" err="1">
                <a:solidFill>
                  <a:schemeClr val="tx1"/>
                </a:solidFill>
              </a:rPr>
              <a:t>закалатель</a:t>
            </a:r>
            <a:r>
              <a:rPr lang="ru-RU" sz="1600" b="1" i="1" dirty="0">
                <a:solidFill>
                  <a:schemeClr val="tx1"/>
                </a:solidFill>
              </a:rPr>
              <a:t> души. Если душа коснется одежд </a:t>
            </a:r>
            <a:r>
              <a:rPr lang="ru-RU" sz="1600" b="1" i="1" dirty="0" err="1">
                <a:solidFill>
                  <a:schemeClr val="tx1"/>
                </a:solidFill>
              </a:rPr>
              <a:t>Иисусовых</a:t>
            </a:r>
            <a:r>
              <a:rPr lang="ru-RU" sz="1600" b="1" i="1" dirty="0">
                <a:solidFill>
                  <a:schemeClr val="tx1"/>
                </a:solidFill>
              </a:rPr>
              <a:t>, то есть воплощения Его, и уверует, что Сын Божий воплотился, то получит здравие. Если кто будет и начальник синагоги, то есть ум, возвышающийся над богатством, собранным от любостяжания, но дочь его, то есть </a:t>
            </a:r>
            <a:r>
              <a:rPr lang="ru-RU" sz="1600" b="1" i="1" dirty="0" err="1">
                <a:solidFill>
                  <a:schemeClr val="tx1"/>
                </a:solidFill>
              </a:rPr>
              <a:t>помысл</a:t>
            </a:r>
            <a:r>
              <a:rPr lang="ru-RU" sz="1600" b="1" i="1" dirty="0">
                <a:solidFill>
                  <a:schemeClr val="tx1"/>
                </a:solidFill>
              </a:rPr>
              <a:t>, заболит, то пусть призовет только Иисуса и уверует в Него, и - будет спасен.</a:t>
            </a:r>
            <a:r>
              <a:rPr lang="ru-RU" sz="1600" b="1" i="1" dirty="0" smtClean="0">
                <a:solidFill>
                  <a:schemeClr val="tx1"/>
                </a:solidFill>
              </a:rPr>
              <a:t>».</a:t>
            </a:r>
            <a:endParaRPr lang="ru-RU" sz="1600" b="1" i="1" dirty="0">
              <a:solidFill>
                <a:schemeClr val="tx1"/>
              </a:solidFill>
            </a:endParaRPr>
          </a:p>
        </p:txBody>
      </p:sp>
    </p:spTree>
    <p:extLst>
      <p:ext uri="{BB962C8B-B14F-4D97-AF65-F5344CB8AC3E}">
        <p14:creationId xmlns:p14="http://schemas.microsoft.com/office/powerpoint/2010/main" val="15548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ipe(down)">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218"/>
                                        </p:tgtEl>
                                      </p:cBhvr>
                                    </p:animEffect>
                                    <p:set>
                                      <p:cBhvr>
                                        <p:cTn id="15" dur="1" fill="hold">
                                          <p:stCondLst>
                                            <p:cond delay="499"/>
                                          </p:stCondLst>
                                        </p:cTn>
                                        <p:tgtEl>
                                          <p:spTgt spid="9218"/>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10" presetClass="exit" presetSubtype="0" fill="hold" grpId="1"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par>
                          <p:cTn id="75" fill="hold">
                            <p:stCondLst>
                              <p:cond delay="500"/>
                            </p:stCondLst>
                            <p:childTnLst>
                              <p:par>
                                <p:cTn id="76" presetID="22" presetClass="entr" presetSubtype="4" fill="hold" grpId="0" nodeType="afterEffect">
                                  <p:stCondLst>
                                    <p:cond delay="1000"/>
                                  </p:stCondLst>
                                  <p:childTnLst>
                                    <p:set>
                                      <p:cBhvr>
                                        <p:cTn id="77" dur="1" fill="hold">
                                          <p:stCondLst>
                                            <p:cond delay="0"/>
                                          </p:stCondLst>
                                        </p:cTn>
                                        <p:tgtEl>
                                          <p:spTgt spid="10"/>
                                        </p:tgtEl>
                                        <p:attrNameLst>
                                          <p:attrName>style.visibility</p:attrName>
                                        </p:attrNameLst>
                                      </p:cBhvr>
                                      <p:to>
                                        <p:strVal val="visible"/>
                                      </p:to>
                                    </p:set>
                                    <p:animEffect transition="in" filter="wipe(down)">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8"/>
                                        </p:tgtEl>
                                      </p:cBhvr>
                                    </p:animEffect>
                                    <p:set>
                                      <p:cBhvr>
                                        <p:cTn id="8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2" grpId="0" animBg="1"/>
      <p:bldP spid="2" grpId="1" animBg="1"/>
      <p:bldP spid="3" grpId="0" animBg="1"/>
      <p:bldP spid="3" grpId="1" animBg="1"/>
      <p:bldP spid="9" grpId="0" animBg="1"/>
      <p:bldP spid="9" grpId="1" animBg="1"/>
      <p:bldP spid="6" grpId="0" animBg="1"/>
      <p:bldP spid="6" grpId="1" animBg="1"/>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Dn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20067350"/>
              </p:ext>
            </p:extLst>
          </p:nvPr>
        </p:nvGraphicFramePr>
        <p:xfrm>
          <a:off x="179512" y="703664"/>
          <a:ext cx="8784975" cy="5821680"/>
        </p:xfrm>
        <a:graphic>
          <a:graphicData uri="http://schemas.openxmlformats.org/drawingml/2006/table">
            <a:tbl>
              <a:tblPr firstRow="1" bandRow="1">
                <a:tableStyleId>{00A15C55-8517-42AA-B614-E9B94910E393}</a:tableStyleId>
              </a:tblPr>
              <a:tblGrid>
                <a:gridCol w="2088232"/>
                <a:gridCol w="3168352"/>
                <a:gridCol w="3528391"/>
              </a:tblGrid>
              <a:tr h="306795">
                <a:tc>
                  <a:txBody>
                    <a:bodyPr/>
                    <a:lstStyle/>
                    <a:p>
                      <a:pPr algn="ctr">
                        <a:lnSpc>
                          <a:spcPct val="100000"/>
                        </a:lnSpc>
                      </a:pPr>
                      <a:r>
                        <a:rPr lang="ru-RU" sz="1800" b="1" i="0" dirty="0" smtClean="0">
                          <a:solidFill>
                            <a:schemeClr val="tx1"/>
                          </a:solidFill>
                        </a:rPr>
                        <a:t>Мф. 9, 23-26</a:t>
                      </a:r>
                      <a:endParaRPr lang="ru-RU" sz="1800" b="1" i="0" dirty="0">
                        <a:solidFill>
                          <a:schemeClr val="tx1"/>
                        </a:solidFill>
                      </a:endParaRPr>
                    </a:p>
                  </a:txBody>
                  <a:tcPr/>
                </a:tc>
                <a:tc>
                  <a:txBody>
                    <a:bodyPr/>
                    <a:lstStyle/>
                    <a:p>
                      <a:pPr algn="ctr">
                        <a:lnSpc>
                          <a:spcPct val="100000"/>
                        </a:lnSpc>
                      </a:pPr>
                      <a:r>
                        <a:rPr lang="ru-RU" sz="1800" b="1" dirty="0" err="1" smtClean="0">
                          <a:solidFill>
                            <a:schemeClr val="tx1"/>
                          </a:solidFill>
                        </a:rPr>
                        <a:t>Мк</a:t>
                      </a:r>
                      <a:r>
                        <a:rPr lang="ru-RU" sz="1800" b="1" dirty="0" smtClean="0">
                          <a:solidFill>
                            <a:schemeClr val="tx1"/>
                          </a:solidFill>
                        </a:rPr>
                        <a:t>. 5, </a:t>
                      </a:r>
                      <a:r>
                        <a:rPr lang="ru-RU" sz="1800" b="1" dirty="0" smtClean="0">
                          <a:solidFill>
                            <a:schemeClr val="tx1"/>
                          </a:solidFill>
                        </a:rPr>
                        <a:t>38-43</a:t>
                      </a:r>
                      <a:endParaRPr lang="ru-RU" sz="1800" b="1" i="0" dirty="0">
                        <a:solidFill>
                          <a:schemeClr val="tx1"/>
                        </a:solidFill>
                      </a:endParaRPr>
                    </a:p>
                  </a:txBody>
                  <a:tcPr/>
                </a:tc>
                <a:tc>
                  <a:txBody>
                    <a:bodyPr/>
                    <a:lstStyle/>
                    <a:p>
                      <a:pPr algn="ctr">
                        <a:lnSpc>
                          <a:spcPct val="100000"/>
                        </a:lnSpc>
                      </a:pPr>
                      <a:r>
                        <a:rPr lang="ru-RU" sz="1800" b="1" dirty="0" err="1" smtClean="0">
                          <a:solidFill>
                            <a:schemeClr val="tx1"/>
                          </a:solidFill>
                        </a:rPr>
                        <a:t>Лк</a:t>
                      </a:r>
                      <a:r>
                        <a:rPr lang="ru-RU" sz="1800" b="1" dirty="0" smtClean="0">
                          <a:solidFill>
                            <a:schemeClr val="tx1"/>
                          </a:solidFill>
                        </a:rPr>
                        <a:t>. 8, </a:t>
                      </a:r>
                      <a:r>
                        <a:rPr lang="ru-RU" sz="1800" b="1" dirty="0" smtClean="0">
                          <a:solidFill>
                            <a:schemeClr val="tx1"/>
                          </a:solidFill>
                        </a:rPr>
                        <a:t>49-56</a:t>
                      </a:r>
                      <a:endParaRPr lang="ru-RU" sz="1800" b="1" i="0" dirty="0">
                        <a:solidFill>
                          <a:schemeClr val="tx1"/>
                        </a:solidFill>
                      </a:endParaRPr>
                    </a:p>
                  </a:txBody>
                  <a:tcPr/>
                </a:tc>
              </a:tr>
              <a:tr h="4517740">
                <a:tc>
                  <a:txBody>
                    <a:bodyPr/>
                    <a:lstStyle/>
                    <a:p>
                      <a:pPr>
                        <a:lnSpc>
                          <a:spcPct val="100000"/>
                        </a:lnSpc>
                      </a:pPr>
                      <a:r>
                        <a:rPr lang="ru-RU" sz="1600" b="1" dirty="0" smtClean="0">
                          <a:solidFill>
                            <a:schemeClr val="tx1"/>
                          </a:solidFill>
                        </a:rPr>
                        <a:t>23. И когда пришел Иисус в дом начальника и увидел свирельщиков и народ в смятении, </a:t>
                      </a:r>
                    </a:p>
                    <a:p>
                      <a:pPr>
                        <a:lnSpc>
                          <a:spcPct val="100000"/>
                        </a:lnSpc>
                      </a:pPr>
                      <a:r>
                        <a:rPr lang="ru-RU" sz="1600" b="1" dirty="0" smtClean="0">
                          <a:solidFill>
                            <a:schemeClr val="tx1"/>
                          </a:solidFill>
                        </a:rPr>
                        <a:t>24. сказал им: выйдите вон, ибо не умерла девица, но спит. И смеялись над Ним. </a:t>
                      </a:r>
                    </a:p>
                    <a:p>
                      <a:pPr>
                        <a:lnSpc>
                          <a:spcPct val="100000"/>
                        </a:lnSpc>
                      </a:pPr>
                      <a:r>
                        <a:rPr lang="ru-RU" sz="1600" b="1" dirty="0" smtClean="0">
                          <a:solidFill>
                            <a:schemeClr val="tx1"/>
                          </a:solidFill>
                        </a:rPr>
                        <a:t>25. Когда же народ был выслан, Он, войдя, взял ее за руку, и девица встала. </a:t>
                      </a:r>
                    </a:p>
                    <a:p>
                      <a:pPr>
                        <a:lnSpc>
                          <a:spcPct val="100000"/>
                        </a:lnSpc>
                      </a:pPr>
                      <a:r>
                        <a:rPr lang="ru-RU" sz="1600" b="1" dirty="0" smtClean="0">
                          <a:solidFill>
                            <a:schemeClr val="tx1"/>
                          </a:solidFill>
                        </a:rPr>
                        <a:t>26. И разнесся слух о сем по всей земле той. </a:t>
                      </a:r>
                      <a:endParaRPr lang="ru-RU" sz="1600" b="1" dirty="0">
                        <a:solidFill>
                          <a:schemeClr val="tx1"/>
                        </a:solidFill>
                      </a:endParaRPr>
                    </a:p>
                  </a:txBody>
                  <a:tcPr/>
                </a:tc>
                <a:tc>
                  <a:txBody>
                    <a:bodyPr/>
                    <a:lstStyle/>
                    <a:p>
                      <a:pPr>
                        <a:lnSpc>
                          <a:spcPct val="100000"/>
                        </a:lnSpc>
                      </a:pPr>
                      <a:r>
                        <a:rPr lang="ru-RU" sz="1600" b="1" dirty="0" smtClean="0">
                          <a:solidFill>
                            <a:schemeClr val="tx1"/>
                          </a:solidFill>
                        </a:rPr>
                        <a:t>38. Приходит в дом начальника синагоги и видит смятение и плачущих и вопиющих громко.</a:t>
                      </a:r>
                    </a:p>
                    <a:p>
                      <a:pPr>
                        <a:lnSpc>
                          <a:spcPct val="100000"/>
                        </a:lnSpc>
                      </a:pPr>
                      <a:r>
                        <a:rPr lang="ru-RU" sz="1600" b="1" dirty="0" smtClean="0">
                          <a:solidFill>
                            <a:schemeClr val="tx1"/>
                          </a:solidFill>
                        </a:rPr>
                        <a:t>39. И, войдя, говорит им: что смущаетесь и плачете? девица не умерла, но спит.</a:t>
                      </a:r>
                    </a:p>
                    <a:p>
                      <a:pPr>
                        <a:lnSpc>
                          <a:spcPct val="100000"/>
                        </a:lnSpc>
                      </a:pPr>
                      <a:r>
                        <a:rPr lang="ru-RU" sz="1600" b="1" dirty="0" smtClean="0">
                          <a:solidFill>
                            <a:schemeClr val="tx1"/>
                          </a:solidFill>
                        </a:rPr>
                        <a:t>40. И смеялись над Ним. Но Он, выслав всех, берет с Собою отца и мать девицы и бывших с Ним и входит туда, где девица лежала.</a:t>
                      </a:r>
                    </a:p>
                    <a:p>
                      <a:pPr>
                        <a:lnSpc>
                          <a:spcPct val="100000"/>
                        </a:lnSpc>
                      </a:pPr>
                      <a:r>
                        <a:rPr lang="ru-RU" sz="1600" b="1" dirty="0" smtClean="0">
                          <a:solidFill>
                            <a:schemeClr val="tx1"/>
                          </a:solidFill>
                        </a:rPr>
                        <a:t>41. И, взяв девицу за руку, говорит ей: «</a:t>
                      </a:r>
                      <a:r>
                        <a:rPr lang="ru-RU" sz="1600" b="1" dirty="0" err="1" smtClean="0">
                          <a:solidFill>
                            <a:schemeClr val="tx1"/>
                          </a:solidFill>
                        </a:rPr>
                        <a:t>талифа</a:t>
                      </a:r>
                      <a:r>
                        <a:rPr lang="ru-RU" sz="1600" b="1" dirty="0" smtClean="0">
                          <a:solidFill>
                            <a:schemeClr val="tx1"/>
                          </a:solidFill>
                        </a:rPr>
                        <a:t> </a:t>
                      </a:r>
                      <a:r>
                        <a:rPr lang="ru-RU" sz="1600" b="1" dirty="0" err="1" smtClean="0">
                          <a:solidFill>
                            <a:schemeClr val="tx1"/>
                          </a:solidFill>
                        </a:rPr>
                        <a:t>куми</a:t>
                      </a:r>
                      <a:r>
                        <a:rPr lang="ru-RU" sz="1600" b="1" dirty="0" smtClean="0">
                          <a:solidFill>
                            <a:schemeClr val="tx1"/>
                          </a:solidFill>
                        </a:rPr>
                        <a:t>», что значит: девица, тебе говорю, встань.</a:t>
                      </a:r>
                    </a:p>
                    <a:p>
                      <a:pPr>
                        <a:lnSpc>
                          <a:spcPct val="100000"/>
                        </a:lnSpc>
                      </a:pPr>
                      <a:r>
                        <a:rPr lang="ru-RU" sz="1600" b="1" dirty="0" smtClean="0">
                          <a:solidFill>
                            <a:schemeClr val="tx1"/>
                          </a:solidFill>
                        </a:rPr>
                        <a:t>42. И девица тотчас встала и начала ходить, ибо была лет двенадцати. Видевшие пришли в великое изумление.</a:t>
                      </a:r>
                    </a:p>
                    <a:p>
                      <a:pPr>
                        <a:lnSpc>
                          <a:spcPct val="100000"/>
                        </a:lnSpc>
                      </a:pPr>
                      <a:r>
                        <a:rPr lang="ru-RU" sz="1600" b="1" dirty="0" smtClean="0">
                          <a:solidFill>
                            <a:schemeClr val="tx1"/>
                          </a:solidFill>
                        </a:rPr>
                        <a:t>43. И Он строго приказал им, чтобы никто об этом не знал, и сказал, чтобы дали ей есть.</a:t>
                      </a:r>
                      <a:endParaRPr lang="ru-RU" sz="1600" b="1" dirty="0">
                        <a:solidFill>
                          <a:schemeClr val="tx1"/>
                        </a:solidFill>
                      </a:endParaRPr>
                    </a:p>
                  </a:txBody>
                  <a:tcPr/>
                </a:tc>
                <a:tc>
                  <a:txBody>
                    <a:bodyPr/>
                    <a:lstStyle/>
                    <a:p>
                      <a:pPr>
                        <a:lnSpc>
                          <a:spcPct val="100000"/>
                        </a:lnSpc>
                      </a:pPr>
                      <a:r>
                        <a:rPr lang="ru-RU" sz="1600" b="1" dirty="0" smtClean="0">
                          <a:solidFill>
                            <a:schemeClr val="tx1"/>
                          </a:solidFill>
                        </a:rPr>
                        <a:t>49. Когда Он еще говорил это, приходит некто из дома начальника синагоги и говорит ему: дочь твоя умерла; не утруждай Учителя.</a:t>
                      </a:r>
                    </a:p>
                    <a:p>
                      <a:pPr>
                        <a:lnSpc>
                          <a:spcPct val="100000"/>
                        </a:lnSpc>
                      </a:pPr>
                      <a:r>
                        <a:rPr lang="ru-RU" sz="1600" b="1" dirty="0" smtClean="0">
                          <a:solidFill>
                            <a:schemeClr val="tx1"/>
                          </a:solidFill>
                        </a:rPr>
                        <a:t>50. Но Иисус, услышав это, сказал ему: не бойся, только веруй, и спасена будет.</a:t>
                      </a:r>
                    </a:p>
                    <a:p>
                      <a:pPr>
                        <a:lnSpc>
                          <a:spcPct val="100000"/>
                        </a:lnSpc>
                      </a:pPr>
                      <a:r>
                        <a:rPr lang="ru-RU" sz="1600" b="1" dirty="0" smtClean="0">
                          <a:solidFill>
                            <a:schemeClr val="tx1"/>
                          </a:solidFill>
                        </a:rPr>
                        <a:t>51. Придя же в дом, не позволил войти никому, кроме </a:t>
                      </a:r>
                      <a:r>
                        <a:rPr lang="ru-RU" sz="1600" b="1" dirty="0" smtClean="0">
                          <a:solidFill>
                            <a:srgbClr val="7030A0"/>
                          </a:solidFill>
                        </a:rPr>
                        <a:t>Петра, Иоанна и Иакова</a:t>
                      </a:r>
                      <a:r>
                        <a:rPr lang="ru-RU" sz="1600" b="1" dirty="0" smtClean="0">
                          <a:solidFill>
                            <a:schemeClr val="tx1"/>
                          </a:solidFill>
                        </a:rPr>
                        <a:t>, и отца девицы, и матери.</a:t>
                      </a:r>
                    </a:p>
                    <a:p>
                      <a:pPr>
                        <a:lnSpc>
                          <a:spcPct val="100000"/>
                        </a:lnSpc>
                      </a:pPr>
                      <a:r>
                        <a:rPr lang="ru-RU" sz="1600" b="1" dirty="0" smtClean="0">
                          <a:solidFill>
                            <a:schemeClr val="tx1"/>
                          </a:solidFill>
                        </a:rPr>
                        <a:t>52. Все плакали и рыдали о ней. Но Он сказал: не плачьте; она не умерла, но спит.</a:t>
                      </a:r>
                    </a:p>
                    <a:p>
                      <a:pPr>
                        <a:lnSpc>
                          <a:spcPct val="100000"/>
                        </a:lnSpc>
                      </a:pPr>
                      <a:r>
                        <a:rPr lang="ru-RU" sz="1600" b="1" dirty="0" smtClean="0">
                          <a:solidFill>
                            <a:schemeClr val="tx1"/>
                          </a:solidFill>
                        </a:rPr>
                        <a:t>53. И смеялись над Ним, зная, что она умерла.</a:t>
                      </a:r>
                    </a:p>
                    <a:p>
                      <a:pPr>
                        <a:lnSpc>
                          <a:spcPct val="100000"/>
                        </a:lnSpc>
                      </a:pPr>
                      <a:r>
                        <a:rPr lang="ru-RU" sz="1600" b="1" dirty="0" smtClean="0">
                          <a:solidFill>
                            <a:schemeClr val="tx1"/>
                          </a:solidFill>
                        </a:rPr>
                        <a:t>54. Он же, выслав всех вон и взяв ее за руку, возгласил: девица! встань.</a:t>
                      </a:r>
                    </a:p>
                    <a:p>
                      <a:pPr>
                        <a:lnSpc>
                          <a:spcPct val="100000"/>
                        </a:lnSpc>
                      </a:pPr>
                      <a:r>
                        <a:rPr lang="ru-RU" sz="1600" b="1" dirty="0" smtClean="0">
                          <a:solidFill>
                            <a:schemeClr val="tx1"/>
                          </a:solidFill>
                        </a:rPr>
                        <a:t>55. И возвратился дух ее; она тотчас встала, и Он велел дать ей есть.</a:t>
                      </a:r>
                    </a:p>
                    <a:p>
                      <a:pPr>
                        <a:lnSpc>
                          <a:spcPct val="100000"/>
                        </a:lnSpc>
                      </a:pPr>
                      <a:r>
                        <a:rPr lang="ru-RU" sz="1600" b="1" dirty="0" smtClean="0">
                          <a:solidFill>
                            <a:schemeClr val="tx1"/>
                          </a:solidFill>
                        </a:rPr>
                        <a:t>56. И удивились родители ее. Он же повелел им не сказывать никому о происшедшем.</a:t>
                      </a:r>
                      <a:endParaRPr lang="ru-RU" sz="1600" b="1" dirty="0">
                        <a:solidFill>
                          <a:schemeClr val="tx1"/>
                        </a:solidFill>
                      </a:endParaRPr>
                    </a:p>
                  </a:txBody>
                  <a:tcPr/>
                </a:tc>
              </a:tr>
            </a:tbl>
          </a:graphicData>
        </a:graphic>
      </p:graphicFrame>
      <p:sp>
        <p:nvSpPr>
          <p:cNvPr id="5" name="Скругленный прямоугольник 4"/>
          <p:cNvSpPr/>
          <p:nvPr/>
        </p:nvSpPr>
        <p:spPr>
          <a:xfrm>
            <a:off x="2195736" y="116632"/>
            <a:ext cx="4896544"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400" b="1" dirty="0" smtClean="0">
                <a:solidFill>
                  <a:schemeClr val="tx1"/>
                </a:solidFill>
              </a:rPr>
              <a:t>Исцеление дочери </a:t>
            </a:r>
            <a:r>
              <a:rPr lang="ru-RU" sz="2400" b="1" dirty="0" err="1" smtClean="0">
                <a:solidFill>
                  <a:schemeClr val="tx1"/>
                </a:solidFill>
              </a:rPr>
              <a:t>Иаира</a:t>
            </a:r>
            <a:endParaRPr lang="ru-RU" sz="2400" b="1" dirty="0">
              <a:solidFill>
                <a:schemeClr val="tx1"/>
              </a:solidFill>
            </a:endParaRPr>
          </a:p>
        </p:txBody>
      </p:sp>
      <p:sp>
        <p:nvSpPr>
          <p:cNvPr id="6" name="Скругленный прямоугольник 5"/>
          <p:cNvSpPr/>
          <p:nvPr/>
        </p:nvSpPr>
        <p:spPr>
          <a:xfrm>
            <a:off x="107504" y="5085184"/>
            <a:ext cx="8928992" cy="158417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Так как дочь начальника была незамужняя, то ее оплакивали брачными свирелями, делая это по закону. Господь говорит, что она спит, потому что для Него, который легко мог воскресить, смерть являлась сном. Не удивляйся тому, что над Ним смеялись, ибо этим они более всего свидетельствуют о чуде, именно, что Он воскресил ту, которая действительно умерла. Чтобы никто не мог сказать, что с больной был припадок, для этого всеми была признана ее </a:t>
            </a:r>
            <a:r>
              <a:rPr lang="ru-RU" sz="1600" b="1" i="1" dirty="0" smtClean="0">
                <a:solidFill>
                  <a:schemeClr val="tx1"/>
                </a:solidFill>
              </a:rPr>
              <a:t>смерть».</a:t>
            </a:r>
            <a:endParaRPr lang="ru-RU" sz="1600" b="1" i="1" dirty="0">
              <a:solidFill>
                <a:schemeClr val="tx1"/>
              </a:solidFill>
            </a:endParaRPr>
          </a:p>
        </p:txBody>
      </p:sp>
      <p:sp>
        <p:nvSpPr>
          <p:cNvPr id="7" name="Скругленный прямоугольник 6"/>
          <p:cNvSpPr/>
          <p:nvPr/>
        </p:nvSpPr>
        <p:spPr>
          <a:xfrm>
            <a:off x="107504" y="5733256"/>
            <a:ext cx="8928992" cy="9361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Свт</a:t>
            </a:r>
            <a:r>
              <a:rPr lang="ru-RU" sz="1600" b="1" dirty="0" smtClean="0">
                <a:solidFill>
                  <a:schemeClr val="tx1"/>
                </a:solidFill>
              </a:rPr>
              <a:t>. Иоанн Златоуст: </a:t>
            </a:r>
            <a:r>
              <a:rPr lang="ru-RU" sz="1600" b="1" i="1" dirty="0" smtClean="0">
                <a:solidFill>
                  <a:schemeClr val="tx1"/>
                </a:solidFill>
              </a:rPr>
              <a:t>«воскрешает </a:t>
            </a:r>
            <a:r>
              <a:rPr lang="ru-RU" sz="1600" b="1" i="1" dirty="0">
                <a:solidFill>
                  <a:schemeClr val="tx1"/>
                </a:solidFill>
              </a:rPr>
              <a:t>ее, показывая тем, что Ему все легко сделать, и не только воскрешает, но и приказывает дать ей пищу, чтобы сотворенного Им чуда не почли за </a:t>
            </a:r>
            <a:r>
              <a:rPr lang="ru-RU" sz="1600" b="1" i="1" dirty="0" smtClean="0">
                <a:solidFill>
                  <a:schemeClr val="tx1"/>
                </a:solidFill>
              </a:rPr>
              <a:t>обман».</a:t>
            </a:r>
            <a:endParaRPr lang="ru-RU" sz="1600" b="1" i="1" dirty="0">
              <a:solidFill>
                <a:schemeClr val="tx1"/>
              </a:solidFill>
            </a:endParaRPr>
          </a:p>
        </p:txBody>
      </p:sp>
      <p:sp>
        <p:nvSpPr>
          <p:cNvPr id="8" name="Скругленный прямоугольник 7"/>
          <p:cNvSpPr/>
          <p:nvPr/>
        </p:nvSpPr>
        <p:spPr>
          <a:xfrm>
            <a:off x="179512" y="5229200"/>
            <a:ext cx="8784976" cy="64807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Иероним</a:t>
            </a:r>
            <a:r>
              <a:rPr lang="ru-RU" sz="1600" b="1" i="1" dirty="0" smtClean="0">
                <a:solidFill>
                  <a:schemeClr val="tx1"/>
                </a:solidFill>
              </a:rPr>
              <a:t>: «</a:t>
            </a:r>
            <a:r>
              <a:rPr lang="ru-RU" sz="1600" b="1" i="1" dirty="0">
                <a:solidFill>
                  <a:schemeClr val="tx1"/>
                </a:solidFill>
              </a:rPr>
              <a:t>Взял ее за </a:t>
            </a:r>
            <a:r>
              <a:rPr lang="ru-RU" sz="1600" b="1" i="1" dirty="0" smtClean="0">
                <a:solidFill>
                  <a:schemeClr val="tx1"/>
                </a:solidFill>
              </a:rPr>
              <a:t>руку»</a:t>
            </a:r>
            <a:r>
              <a:rPr lang="ru-RU" sz="1600" b="1" i="1" dirty="0">
                <a:solidFill>
                  <a:schemeClr val="tx1"/>
                </a:solidFill>
              </a:rPr>
              <a:t> </a:t>
            </a:r>
            <a:r>
              <a:rPr lang="ru-RU" sz="1600" b="1" i="1" dirty="0" smtClean="0">
                <a:solidFill>
                  <a:schemeClr val="tx1"/>
                </a:solidFill>
              </a:rPr>
              <a:t>- </a:t>
            </a:r>
            <a:r>
              <a:rPr lang="ru-RU" sz="1600" b="1" i="1" dirty="0">
                <a:solidFill>
                  <a:schemeClr val="tx1"/>
                </a:solidFill>
              </a:rPr>
              <a:t>Если руки иудеев, наполненные кровью, не будут прежде очищены, то мертвая синагога [сонмище] их не </a:t>
            </a:r>
            <a:r>
              <a:rPr lang="ru-RU" sz="1600" b="1" i="1" dirty="0" smtClean="0">
                <a:solidFill>
                  <a:schemeClr val="tx1"/>
                </a:solidFill>
              </a:rPr>
              <a:t>воскреснет».</a:t>
            </a:r>
            <a:endParaRPr lang="ru-RU" sz="1600" b="1" i="1" dirty="0">
              <a:solidFill>
                <a:schemeClr val="tx1"/>
              </a:solidFill>
            </a:endParaRPr>
          </a:p>
        </p:txBody>
      </p:sp>
      <p:sp>
        <p:nvSpPr>
          <p:cNvPr id="9" name="Скругленный прямоугольник 8"/>
          <p:cNvSpPr/>
          <p:nvPr/>
        </p:nvSpPr>
        <p:spPr>
          <a:xfrm>
            <a:off x="107504" y="3573016"/>
            <a:ext cx="8928992" cy="144016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Господь позволяет войти с Собой только Петру, Иоанну и Иакову, как </a:t>
            </a:r>
            <a:r>
              <a:rPr lang="ru-RU" sz="1600" b="1" i="1" dirty="0" err="1">
                <a:solidFill>
                  <a:schemeClr val="tx1"/>
                </a:solidFill>
              </a:rPr>
              <a:t>избраннейшим</a:t>
            </a:r>
            <a:r>
              <a:rPr lang="ru-RU" sz="1600" b="1" i="1" dirty="0">
                <a:solidFill>
                  <a:schemeClr val="tx1"/>
                </a:solidFill>
              </a:rPr>
              <a:t> из учеников и как могущим умолчать о чуде, ибо Он не желал, чтобы оно прежде времени было открыто многим. Он скрывал большую часть Своих дел, быть может, по причине зависти иудеев, чтобы, возжигаемые завистью, они не были повинны </a:t>
            </a:r>
            <a:r>
              <a:rPr lang="ru-RU" sz="1600" b="1" i="1" dirty="0" smtClean="0">
                <a:solidFill>
                  <a:schemeClr val="tx1"/>
                </a:solidFill>
              </a:rPr>
              <a:t>осуждению».</a:t>
            </a:r>
            <a:endParaRPr lang="ru-RU" sz="1600" b="1" i="1" dirty="0">
              <a:solidFill>
                <a:schemeClr val="tx1"/>
              </a:solidFill>
            </a:endParaRPr>
          </a:p>
        </p:txBody>
      </p:sp>
    </p:spTree>
    <p:extLst>
      <p:ext uri="{BB962C8B-B14F-4D97-AF65-F5344CB8AC3E}">
        <p14:creationId xmlns:p14="http://schemas.microsoft.com/office/powerpoint/2010/main" val="6461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10" presetClass="exit" presetSubtype="0" fill="hold" grpId="1" nodeType="after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narVert">
          <a:fgClr>
            <a:schemeClr val="tx1">
              <a:lumMod val="50000"/>
              <a:lumOff val="5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100811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200" b="1" dirty="0" smtClean="0">
                <a:solidFill>
                  <a:schemeClr val="tx1"/>
                </a:solidFill>
              </a:rPr>
              <a:t>Домашнее задание</a:t>
            </a:r>
            <a:endParaRPr lang="ru-RU" sz="3200" b="1" dirty="0">
              <a:solidFill>
                <a:schemeClr val="tx1"/>
              </a:solidFill>
            </a:endParaRPr>
          </a:p>
        </p:txBody>
      </p:sp>
      <p:sp>
        <p:nvSpPr>
          <p:cNvPr id="5" name="Прямоугольник 4"/>
          <p:cNvSpPr/>
          <p:nvPr/>
        </p:nvSpPr>
        <p:spPr>
          <a:xfrm>
            <a:off x="467544" y="2163693"/>
            <a:ext cx="8388775" cy="37500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ru-RU" sz="2400" b="1" dirty="0" smtClean="0">
                <a:solidFill>
                  <a:schemeClr val="tx1"/>
                </a:solidFill>
              </a:rPr>
              <a:t>Прочитать следующие отрывки: </a:t>
            </a:r>
          </a:p>
          <a:p>
            <a:pPr marL="342900" indent="-342900">
              <a:buFont typeface="Arial" panose="020B0604020202020204" pitchFamily="34" charset="0"/>
              <a:buChar char="•"/>
            </a:pPr>
            <a:r>
              <a:rPr lang="ru-RU" sz="2400" b="1" dirty="0">
                <a:solidFill>
                  <a:schemeClr val="tx1"/>
                </a:solidFill>
              </a:rPr>
              <a:t>Последнее свидетельство Иоанна Крестителя о Христе (Ин. 3, 22-36). </a:t>
            </a:r>
            <a:endParaRPr lang="ru-RU" sz="2400" b="1" dirty="0" smtClean="0">
              <a:solidFill>
                <a:schemeClr val="tx1"/>
              </a:solidFill>
            </a:endParaRPr>
          </a:p>
          <a:p>
            <a:pPr marL="342900" indent="-342900">
              <a:buFont typeface="Arial" panose="020B0604020202020204" pitchFamily="34" charset="0"/>
              <a:buChar char="•"/>
            </a:pPr>
            <a:r>
              <a:rPr lang="ru-RU" sz="2400" b="1" dirty="0" smtClean="0">
                <a:solidFill>
                  <a:schemeClr val="tx1"/>
                </a:solidFill>
              </a:rPr>
              <a:t>Слова </a:t>
            </a:r>
            <a:r>
              <a:rPr lang="ru-RU" sz="2400" b="1" dirty="0">
                <a:solidFill>
                  <a:schemeClr val="tx1"/>
                </a:solidFill>
              </a:rPr>
              <a:t>Предтечи о Женихе и Невесте. Посольство от Иоанна Крестителя ко Господу, свидетельство Христа об Иоанне (Мф. 11, 2-19; </a:t>
            </a:r>
            <a:r>
              <a:rPr lang="ru-RU" sz="2400" b="1" dirty="0" err="1">
                <a:solidFill>
                  <a:schemeClr val="tx1"/>
                </a:solidFill>
              </a:rPr>
              <a:t>Лк</a:t>
            </a:r>
            <a:r>
              <a:rPr lang="ru-RU" sz="2400" b="1" dirty="0">
                <a:solidFill>
                  <a:schemeClr val="tx1"/>
                </a:solidFill>
              </a:rPr>
              <a:t>. 7, 18-35). </a:t>
            </a:r>
            <a:endParaRPr lang="ru-RU" sz="2400" b="1" dirty="0" smtClean="0">
              <a:solidFill>
                <a:schemeClr val="tx1"/>
              </a:solidFill>
            </a:endParaRPr>
          </a:p>
          <a:p>
            <a:pPr marL="342900" indent="-342900">
              <a:buFont typeface="Arial" panose="020B0604020202020204" pitchFamily="34" charset="0"/>
              <a:buChar char="•"/>
            </a:pPr>
            <a:r>
              <a:rPr lang="ru-RU" sz="2400" b="1" dirty="0" smtClean="0">
                <a:solidFill>
                  <a:schemeClr val="tx1"/>
                </a:solidFill>
              </a:rPr>
              <a:t>Усекновение </a:t>
            </a:r>
            <a:r>
              <a:rPr lang="ru-RU" sz="2400" b="1" dirty="0">
                <a:solidFill>
                  <a:schemeClr val="tx1"/>
                </a:solidFill>
              </a:rPr>
              <a:t>главы Иоанна Предтечи (Мф. 14, 1-12; </a:t>
            </a:r>
            <a:r>
              <a:rPr lang="ru-RU" sz="2400" b="1" dirty="0" err="1">
                <a:solidFill>
                  <a:schemeClr val="tx1"/>
                </a:solidFill>
              </a:rPr>
              <a:t>Мк</a:t>
            </a:r>
            <a:r>
              <a:rPr lang="ru-RU" sz="2400" b="1" dirty="0">
                <a:solidFill>
                  <a:schemeClr val="tx1"/>
                </a:solidFill>
              </a:rPr>
              <a:t>. 6, 14-29).</a:t>
            </a:r>
            <a:endParaRPr lang="ru-RU" sz="2400" b="1" dirty="0">
              <a:solidFill>
                <a:schemeClr val="tx1"/>
              </a:solidFill>
            </a:endParaRPr>
          </a:p>
        </p:txBody>
      </p:sp>
    </p:spTree>
    <p:extLst>
      <p:ext uri="{BB962C8B-B14F-4D97-AF65-F5344CB8AC3E}">
        <p14:creationId xmlns:p14="http://schemas.microsoft.com/office/powerpoint/2010/main" val="2738242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4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4528</Words>
  <Application>Microsoft Office PowerPoint</Application>
  <PresentationFormat>Экран (4:3)</PresentationFormat>
  <Paragraphs>165</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Лекция 17. Чудесное укрощение бури на море.  Исцеление Гадаринских бесноватых.  Исцеление кровоточивой женщины и воскрешение дочери Иаира.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17. Чудесное укрощение бури на море.  Исцеление Гадаринских бесноватых.  Исцеление кровоточивой. Воскрешение дочери Иаира</dc:title>
  <dc:creator>op</dc:creator>
  <cp:lastModifiedBy>op</cp:lastModifiedBy>
  <cp:revision>27</cp:revision>
  <dcterms:created xsi:type="dcterms:W3CDTF">2014-03-21T16:18:11Z</dcterms:created>
  <dcterms:modified xsi:type="dcterms:W3CDTF">2014-03-21T22:03:48Z</dcterms:modified>
</cp:coreProperties>
</file>