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18" r:id="rId3"/>
    <p:sldId id="261" r:id="rId4"/>
    <p:sldId id="259" r:id="rId5"/>
    <p:sldId id="260" r:id="rId6"/>
    <p:sldId id="319" r:id="rId7"/>
    <p:sldId id="271" r:id="rId8"/>
    <p:sldId id="262" r:id="rId9"/>
    <p:sldId id="264" r:id="rId10"/>
    <p:sldId id="265" r:id="rId11"/>
    <p:sldId id="257" r:id="rId12"/>
    <p:sldId id="258" r:id="rId13"/>
    <p:sldId id="266" r:id="rId14"/>
    <p:sldId id="263" r:id="rId15"/>
    <p:sldId id="267" r:id="rId16"/>
    <p:sldId id="269" r:id="rId17"/>
    <p:sldId id="270" r:id="rId18"/>
    <p:sldId id="272" r:id="rId19"/>
    <p:sldId id="273" r:id="rId20"/>
    <p:sldId id="274" r:id="rId21"/>
    <p:sldId id="275" r:id="rId22"/>
    <p:sldId id="283" r:id="rId23"/>
    <p:sldId id="276" r:id="rId24"/>
    <p:sldId id="277" r:id="rId25"/>
    <p:sldId id="278" r:id="rId26"/>
    <p:sldId id="281" r:id="rId27"/>
    <p:sldId id="285" r:id="rId28"/>
    <p:sldId id="284" r:id="rId29"/>
    <p:sldId id="280" r:id="rId30"/>
    <p:sldId id="279" r:id="rId31"/>
    <p:sldId id="286" r:id="rId32"/>
    <p:sldId id="287" r:id="rId33"/>
    <p:sldId id="288" r:id="rId34"/>
    <p:sldId id="300" r:id="rId35"/>
    <p:sldId id="289" r:id="rId36"/>
    <p:sldId id="292" r:id="rId37"/>
    <p:sldId id="293" r:id="rId38"/>
    <p:sldId id="294" r:id="rId39"/>
    <p:sldId id="295" r:id="rId40"/>
    <p:sldId id="306" r:id="rId41"/>
    <p:sldId id="297" r:id="rId42"/>
    <p:sldId id="301" r:id="rId43"/>
    <p:sldId id="302" r:id="rId44"/>
    <p:sldId id="303" r:id="rId45"/>
    <p:sldId id="308" r:id="rId46"/>
    <p:sldId id="29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67521-63AC-4A76-8D57-A2926A7231DA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3DACC-29BA-4847-BE65-38A5CC81F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2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DACC-29BA-4847-BE65-38A5CC81FC8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3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-27384"/>
            <a:ext cx="9144000" cy="6858000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Лекция 3. Начальный </a:t>
            </a:r>
            <a:r>
              <a:rPr lang="ru-RU" sz="3600" b="1" dirty="0"/>
              <a:t>период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евангельской истории:</a:t>
            </a:r>
            <a:br>
              <a:rPr lang="ru-RU" sz="3600" b="1" dirty="0" smtClean="0"/>
            </a:br>
            <a:r>
              <a:rPr lang="ru-RU" sz="3600" b="1" dirty="0" smtClean="0"/>
              <a:t> События, </a:t>
            </a:r>
            <a:r>
              <a:rPr lang="ru-RU" sz="3600" b="1" dirty="0"/>
              <a:t>предшествующие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рождеству </a:t>
            </a:r>
            <a:r>
              <a:rPr lang="ru-RU" sz="3600" b="1" dirty="0"/>
              <a:t>Христа Спасителя</a:t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109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120" y="0"/>
            <a:ext cx="9255640" cy="6858000"/>
          </a:xfrm>
          <a:solidFill>
            <a:schemeClr val="bg1">
              <a:lumMod val="75000"/>
              <a:alpha val="43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360000" rIns="180000" bIns="360000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1026" name="Picture 2" descr="C:\Users\Николай Казинов\Desktop\430px-Josep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151"/>
            <a:ext cx="4143073" cy="5733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932040" y="541884"/>
            <a:ext cx="3888432" cy="129614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Иосиф Флавий (37 -100 гг. )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знаменитый еврейский историк и военачальник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3053" y="2492896"/>
            <a:ext cx="3888432" cy="237626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14400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известен </a:t>
            </a:r>
            <a:r>
              <a:rPr lang="ru-RU" sz="2000" dirty="0">
                <a:solidFill>
                  <a:schemeClr val="tx1"/>
                </a:solidFill>
              </a:rPr>
              <a:t>дошедшими до нас на греческом языке трудами — «</a:t>
            </a:r>
            <a:r>
              <a:rPr lang="ru-RU" sz="2000" i="1" dirty="0">
                <a:solidFill>
                  <a:schemeClr val="tx1"/>
                </a:solidFill>
              </a:rPr>
              <a:t>Иудейская война</a:t>
            </a:r>
            <a:r>
              <a:rPr lang="ru-RU" sz="2000" dirty="0">
                <a:solidFill>
                  <a:schemeClr val="tx1"/>
                </a:solidFill>
              </a:rPr>
              <a:t>» (о восстании 66-71 гг.) и «</a:t>
            </a:r>
            <a:r>
              <a:rPr lang="ru-RU" sz="2000" i="1" dirty="0">
                <a:solidFill>
                  <a:schemeClr val="tx1"/>
                </a:solidFill>
              </a:rPr>
              <a:t>Иудейские древности</a:t>
            </a:r>
            <a:r>
              <a:rPr lang="ru-RU" sz="2000" dirty="0">
                <a:solidFill>
                  <a:schemeClr val="tx1"/>
                </a:solidFill>
              </a:rPr>
              <a:t>» (изложение истории евреев от сотворения мира до Иудейской войны).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4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1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См. Пар. 24 гл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449472" y="342320"/>
            <a:ext cx="4546661" cy="1579631"/>
          </a:xfrm>
          <a:prstGeom prst="ellipse">
            <a:avLst/>
          </a:prstGeom>
          <a:solidFill>
            <a:schemeClr val="accent2">
              <a:alpha val="87000"/>
            </a:schemeClr>
          </a:solidFill>
          <a:ln w="571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Аарон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8382" y="1934943"/>
            <a:ext cx="3600400" cy="1152128"/>
          </a:xfrm>
          <a:prstGeom prst="roundRect">
            <a:avLst/>
          </a:prstGeom>
          <a:solidFill>
            <a:schemeClr val="accent4">
              <a:lumMod val="75000"/>
              <a:alpha val="87000"/>
            </a:schemeClr>
          </a:solidFill>
          <a:effectLst>
            <a:reflection blurRad="6350" stA="50000" endA="300" endPos="5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</a:rPr>
              <a:t>Елеазар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3159" y="1901663"/>
            <a:ext cx="3193146" cy="1167297"/>
          </a:xfrm>
          <a:prstGeom prst="roundRect">
            <a:avLst/>
          </a:prstGeom>
          <a:solidFill>
            <a:schemeClr val="accent5">
              <a:lumMod val="75000"/>
              <a:alpha val="91000"/>
            </a:schemeClr>
          </a:solidFill>
          <a:effectLst>
            <a:reflection blurRad="6350" stA="50000" endA="300" endPos="550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tx1"/>
                </a:solidFill>
              </a:rPr>
              <a:t>Ихфамар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564890" y="674880"/>
            <a:ext cx="1908720" cy="1073692"/>
          </a:xfrm>
          <a:prstGeom prst="pentagon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Надав</a:t>
            </a:r>
            <a:r>
              <a:rPr lang="ru-RU" sz="2800" b="1" dirty="0" smtClean="0"/>
              <a:t> </a:t>
            </a:r>
            <a:endParaRPr lang="ru-RU" sz="2800" dirty="0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6964736" y="635482"/>
            <a:ext cx="2057467" cy="1113090"/>
          </a:xfrm>
          <a:prstGeom prst="pentagon">
            <a:avLst/>
          </a:prstGeom>
          <a:solidFill>
            <a:schemeClr val="bg2">
              <a:lumMod val="50000"/>
              <a:alpha val="83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Авиуд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5827" y="3087071"/>
            <a:ext cx="3863093" cy="37626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1) </a:t>
            </a:r>
            <a:r>
              <a:rPr lang="ru-RU" sz="2400" dirty="0" err="1" smtClean="0">
                <a:solidFill>
                  <a:schemeClr val="tx1"/>
                </a:solidFill>
              </a:rPr>
              <a:t>Иегоиарив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3) </a:t>
            </a:r>
            <a:r>
              <a:rPr lang="ru-RU" sz="2400" dirty="0" err="1" smtClean="0">
                <a:solidFill>
                  <a:schemeClr val="tx1"/>
                </a:solidFill>
              </a:rPr>
              <a:t>Харим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5) </a:t>
            </a:r>
            <a:r>
              <a:rPr lang="ru-RU" sz="2400" dirty="0" err="1" smtClean="0">
                <a:solidFill>
                  <a:schemeClr val="tx1"/>
                </a:solidFill>
              </a:rPr>
              <a:t>Малхия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7) </a:t>
            </a:r>
            <a:r>
              <a:rPr lang="ru-RU" sz="2400" dirty="0" err="1" smtClean="0">
                <a:solidFill>
                  <a:schemeClr val="tx1"/>
                </a:solidFill>
              </a:rPr>
              <a:t>Гаккоца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9) </a:t>
            </a:r>
            <a:r>
              <a:rPr lang="ru-RU" sz="2400" dirty="0" err="1" smtClean="0">
                <a:solidFill>
                  <a:schemeClr val="tx1"/>
                </a:solidFill>
              </a:rPr>
              <a:t>Иешуй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……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Всего 16 черед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919386" y="3087071"/>
            <a:ext cx="3672408" cy="376264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2) </a:t>
            </a:r>
            <a:r>
              <a:rPr lang="ru-RU" sz="2400" dirty="0" err="1" smtClean="0">
                <a:solidFill>
                  <a:schemeClr val="tx1"/>
                </a:solidFill>
              </a:rPr>
              <a:t>Иедаий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4) </a:t>
            </a:r>
            <a:r>
              <a:rPr lang="ru-RU" sz="2400" dirty="0" err="1" smtClean="0">
                <a:solidFill>
                  <a:schemeClr val="tx1"/>
                </a:solidFill>
              </a:rPr>
              <a:t>Сеорим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6) </a:t>
            </a:r>
            <a:r>
              <a:rPr lang="ru-RU" sz="2400" dirty="0" err="1" smtClean="0">
                <a:solidFill>
                  <a:schemeClr val="tx1"/>
                </a:solidFill>
              </a:rPr>
              <a:t>Миямин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8) </a:t>
            </a:r>
            <a:r>
              <a:rPr lang="ru-RU" sz="2800" b="1" dirty="0" err="1" smtClean="0">
                <a:solidFill>
                  <a:schemeClr val="tx1"/>
                </a:solidFill>
              </a:rPr>
              <a:t>Авия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10) </a:t>
            </a:r>
            <a:r>
              <a:rPr lang="ru-RU" sz="2400" dirty="0" err="1" smtClean="0">
                <a:solidFill>
                  <a:schemeClr val="tx1"/>
                </a:solidFill>
              </a:rPr>
              <a:t>Шехания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……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Всего 8 черед</a:t>
            </a:r>
          </a:p>
        </p:txBody>
      </p:sp>
    </p:spTree>
    <p:extLst>
      <p:ext uri="{BB962C8B-B14F-4D97-AF65-F5344CB8AC3E}">
        <p14:creationId xmlns:p14="http://schemas.microsoft.com/office/powerpoint/2010/main" val="39398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C000">
              <a:alpha val="42000"/>
            </a:srgb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endParaRPr lang="ru-RU" sz="3100" b="1" dirty="0"/>
          </a:p>
        </p:txBody>
      </p:sp>
      <p:pic>
        <p:nvPicPr>
          <p:cNvPr id="9218" name="Picture 2" descr="C:\Users\Николай Казинов\Desktop\лекции по Н. З\Захария и Елизав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208543" cy="6452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4788024" y="764704"/>
            <a:ext cx="4104456" cy="309634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6-7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стихи: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«Оба они были праведны пред Богом, поступая по всем заповедям и уставам Господним беспорочно. У них не было детей, ибо </a:t>
            </a:r>
            <a:r>
              <a:rPr lang="ru-RU" sz="2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Елисавета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была </a:t>
            </a:r>
            <a:r>
              <a:rPr lang="ru-RU" sz="2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неплодна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, и оба были уже в летах преклонных».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8024" y="4509120"/>
            <a:ext cx="4104456" cy="1512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Блж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b="1" dirty="0" smtClean="0">
                <a:solidFill>
                  <a:schemeClr val="tx1"/>
                </a:solidFill>
              </a:rPr>
              <a:t>: «Часто </a:t>
            </a:r>
            <a:r>
              <a:rPr lang="ru-RU" b="1" dirty="0">
                <a:solidFill>
                  <a:schemeClr val="tx1"/>
                </a:solidFill>
              </a:rPr>
              <a:t>некоторые бывают праведны, но не пред Богом, а по видимости и пред людьми. </a:t>
            </a:r>
            <a:r>
              <a:rPr lang="ru-RU" b="1" dirty="0" err="1">
                <a:solidFill>
                  <a:schemeClr val="tx1"/>
                </a:solidFill>
              </a:rPr>
              <a:t>Захария</a:t>
            </a:r>
            <a:r>
              <a:rPr lang="ru-RU" b="1" dirty="0">
                <a:solidFill>
                  <a:schemeClr val="tx1"/>
                </a:solidFill>
              </a:rPr>
              <a:t> же и </a:t>
            </a:r>
            <a:r>
              <a:rPr lang="ru-RU" b="1" dirty="0" err="1">
                <a:solidFill>
                  <a:schemeClr val="tx1"/>
                </a:solidFill>
              </a:rPr>
              <a:t>Елисавета</a:t>
            </a:r>
            <a:r>
              <a:rPr lang="ru-RU" b="1" dirty="0">
                <a:solidFill>
                  <a:schemeClr val="tx1"/>
                </a:solidFill>
              </a:rPr>
              <a:t> были праведны пред </a:t>
            </a:r>
            <a:r>
              <a:rPr lang="ru-RU" b="1" dirty="0" smtClean="0">
                <a:solidFill>
                  <a:schemeClr val="tx1"/>
                </a:solidFill>
              </a:rPr>
              <a:t>Богом».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4509120"/>
            <a:ext cx="4104456" cy="1512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Блж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b="1" dirty="0" smtClean="0">
                <a:solidFill>
                  <a:schemeClr val="tx1"/>
                </a:solidFill>
              </a:rPr>
              <a:t>: «Жены </a:t>
            </a:r>
            <a:r>
              <a:rPr lang="ru-RU" b="1" dirty="0">
                <a:solidFill>
                  <a:schemeClr val="tx1"/>
                </a:solidFill>
              </a:rPr>
              <a:t>праведников и сами праведные часто были бездетны, чтобы ты познал, что Закон требует </a:t>
            </a:r>
            <a:r>
              <a:rPr lang="ru-RU" b="1" dirty="0" err="1">
                <a:solidFill>
                  <a:schemeClr val="tx1"/>
                </a:solidFill>
              </a:rPr>
              <a:t>многочадия</a:t>
            </a:r>
            <a:r>
              <a:rPr lang="ru-RU" b="1" dirty="0">
                <a:solidFill>
                  <a:schemeClr val="tx1"/>
                </a:solidFill>
              </a:rPr>
              <a:t> не плотского, а </a:t>
            </a:r>
            <a:r>
              <a:rPr lang="ru-RU" b="1" dirty="0" smtClean="0">
                <a:solidFill>
                  <a:schemeClr val="tx1"/>
                </a:solidFill>
              </a:rPr>
              <a:t>духовного».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  <a:solidFill>
            <a:schemeClr val="accent4">
              <a:lumMod val="40000"/>
              <a:lumOff val="60000"/>
            </a:schemeClr>
          </a:solidFill>
        </p:spPr>
        <p:txBody>
          <a:bodyPr lIns="180000" tIns="612000" rIns="180000" bIns="180000">
            <a:normAutofit fontScale="90000"/>
          </a:bodyPr>
          <a:lstStyle/>
          <a:p>
            <a:r>
              <a:rPr lang="ru-RU" sz="3100" b="1" dirty="0">
                <a:cs typeface="Times New Roman" panose="02020603050405020304" pitchFamily="18" charset="0"/>
              </a:rPr>
              <a:t>8-10 </a:t>
            </a:r>
            <a:r>
              <a:rPr lang="ru-RU" sz="3100" b="1" dirty="0" smtClean="0">
                <a:cs typeface="Times New Roman" panose="02020603050405020304" pitchFamily="18" charset="0"/>
              </a:rPr>
              <a:t>стихи: </a:t>
            </a:r>
            <a:r>
              <a:rPr lang="ru-RU" sz="3100" b="1" dirty="0">
                <a:cs typeface="Times New Roman" panose="02020603050405020304" pitchFamily="18" charset="0"/>
              </a:rPr>
              <a:t>«Однажды, когда он в порядке своей чреды служил пред Богом, по жребию, как обыкновенно было у священников, досталось ему войти в храм Господень для каждения, а все множество народа молилось вне во время каждения».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36510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0" tIns="180000" rIns="360000" bIns="180000"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cs typeface="Times New Roman" panose="02020603050405020304" pitchFamily="18" charset="0"/>
              </a:rPr>
              <a:t>«Однажды» </a:t>
            </a:r>
            <a:r>
              <a:rPr lang="ru-RU" sz="2800" dirty="0" smtClean="0">
                <a:cs typeface="Times New Roman" panose="02020603050405020304" pitchFamily="18" charset="0"/>
              </a:rPr>
              <a:t>- согласно исследованию библейской хронологии</a:t>
            </a:r>
            <a:r>
              <a:rPr lang="ru-RU" sz="2800" dirty="0" smtClean="0"/>
              <a:t> </a:t>
            </a:r>
            <a:r>
              <a:rPr lang="ru-RU" sz="2800" dirty="0"/>
              <a:t>явление Ангела </a:t>
            </a:r>
            <a:r>
              <a:rPr lang="ru-RU" sz="2800" dirty="0" err="1"/>
              <a:t>Захарии</a:t>
            </a:r>
            <a:r>
              <a:rPr lang="ru-RU" sz="2800" dirty="0"/>
              <a:t> случилось во втором полугодии </a:t>
            </a:r>
            <a:r>
              <a:rPr lang="ru-RU" sz="2800" dirty="0" smtClean="0"/>
              <a:t>748 г. по основании Рима (6 г. </a:t>
            </a:r>
            <a:r>
              <a:rPr lang="ru-RU" sz="2800" dirty="0"/>
              <a:t>д</a:t>
            </a:r>
            <a:r>
              <a:rPr lang="ru-RU" sz="2800" dirty="0" smtClean="0"/>
              <a:t>о Р.Х.);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/>
              <a:t>«войти в храм Господень для каждения» - </a:t>
            </a:r>
            <a:r>
              <a:rPr lang="ru-RU" sz="2800" dirty="0" smtClean="0"/>
              <a:t>имеется ввиду святилище</a:t>
            </a:r>
            <a:r>
              <a:rPr lang="ru-RU" sz="2800" dirty="0"/>
              <a:t>, где стоял </a:t>
            </a:r>
            <a:r>
              <a:rPr lang="ru-RU" sz="2800" dirty="0" smtClean="0"/>
              <a:t>кадильный алтарь.</a:t>
            </a:r>
            <a:endParaRPr lang="ru-RU" sz="2800" dirty="0" smtClean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 smtClean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 smtClean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b="1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gradFill flip="none" rotWithShape="1">
            <a:gsLst>
              <a:gs pos="53000">
                <a:srgbClr val="FFEFD1">
                  <a:alpha val="61000"/>
                </a:srgbClr>
              </a:gs>
              <a:gs pos="68000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dirty="0" smtClean="0"/>
              <a:t>Иерусалимский храм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</p:spPr>
        <p:txBody>
          <a:bodyPr tIns="900000"/>
          <a:lstStyle/>
          <a:p>
            <a:r>
              <a:rPr lang="ru-RU" dirty="0" smtClean="0"/>
              <a:t>Построен Соломоном на г. Сион в 950 г. </a:t>
            </a:r>
            <a:r>
              <a:rPr lang="ru-RU" dirty="0"/>
              <a:t>д</a:t>
            </a:r>
            <a:r>
              <a:rPr lang="ru-RU" dirty="0" smtClean="0"/>
              <a:t>о Р. Х.;</a:t>
            </a:r>
          </a:p>
          <a:p>
            <a:r>
              <a:rPr lang="ru-RU" dirty="0" smtClean="0"/>
              <a:t>Разрушен Навуходоносором при завоевании Иудеи Вавилонской империей в 586 </a:t>
            </a:r>
            <a:r>
              <a:rPr lang="ru-RU" dirty="0"/>
              <a:t>г. до Р. Х.; </a:t>
            </a:r>
            <a:endParaRPr lang="ru-RU" dirty="0" smtClean="0"/>
          </a:p>
          <a:p>
            <a:r>
              <a:rPr lang="ru-RU" dirty="0" smtClean="0"/>
              <a:t>Построен заново </a:t>
            </a:r>
            <a:r>
              <a:rPr lang="ru-RU" dirty="0" err="1" smtClean="0"/>
              <a:t>Зоровавелем</a:t>
            </a:r>
            <a:r>
              <a:rPr lang="ru-RU" dirty="0" smtClean="0"/>
              <a:t> на том же месте в 516 </a:t>
            </a:r>
            <a:r>
              <a:rPr lang="ru-RU" dirty="0"/>
              <a:t>г. до Р. </a:t>
            </a:r>
            <a:r>
              <a:rPr lang="ru-RU" dirty="0" smtClean="0"/>
              <a:t>Х. по окончании Вавилонского плена, но меньших размеров;</a:t>
            </a:r>
          </a:p>
          <a:p>
            <a:r>
              <a:rPr lang="ru-RU" dirty="0" smtClean="0"/>
              <a:t>Перестроен царем Иродом в 20 </a:t>
            </a:r>
            <a:r>
              <a:rPr lang="ru-RU" dirty="0"/>
              <a:t>г. до Р. 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6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Николай Казинов\Desktop\лекции по Н. З\hram_solomo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" y="-16371"/>
            <a:ext cx="9144000" cy="141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иколай Казинов\Desktop\лекции по Н. З\hram_solom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11960"/>
            <a:ext cx="9477495" cy="1206996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61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7432"/>
          </a:xfrm>
          <a:gradFill flip="none" rotWithShape="1">
            <a:gsLst>
              <a:gs pos="0">
                <a:srgbClr val="FFFFFF"/>
              </a:gs>
              <a:gs pos="71000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87000">
                <a:srgbClr val="E6E6E6">
                  <a:alpha val="98000"/>
                  <a:lumMod val="80000"/>
                  <a:lumOff val="20000"/>
                </a:srgb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sunrise" dir="t"/>
          </a:scene3d>
        </p:spPr>
        <p:txBody>
          <a:bodyPr>
            <a:normAutofit/>
          </a:bodyPr>
          <a:lstStyle/>
          <a:p>
            <a:endParaRPr lang="ru-RU" sz="3200" b="1" dirty="0"/>
          </a:p>
        </p:txBody>
      </p:sp>
      <p:pic>
        <p:nvPicPr>
          <p:cNvPr id="5122" name="Picture 2" descr="C:\Users\Николай Казинов\Desktop\Fimi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9067"/>
            <a:ext cx="3961405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4499992" y="509067"/>
            <a:ext cx="4176464" cy="97571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Кадильный жертвенник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276872"/>
            <a:ext cx="4248472" cy="36724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prstDash val="sysDash"/>
          </a:ln>
          <a:scene3d>
            <a:camera prst="orthographicFront"/>
            <a:lightRig rig="threePt" dir="t">
              <a:rot lat="0" lon="0" rev="6000000"/>
            </a:lightRig>
          </a:scene3d>
          <a:sp3d extrusionH="120650" prstMaterial="metal">
            <a:bevelT prst="angle"/>
            <a:bevelB w="889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72000" rtlCol="0" anchor="ctr"/>
          <a:lstStyle/>
          <a:p>
            <a:r>
              <a:rPr lang="ru-RU" dirty="0">
                <a:solidFill>
                  <a:schemeClr val="tx1"/>
                </a:solidFill>
              </a:rPr>
              <a:t>Помещался перед завесой, висящей у входа в Святая святых и был сделан из кедрового дерева, покрытого золотом (3 </a:t>
            </a:r>
            <a:r>
              <a:rPr lang="ru-RU" dirty="0" err="1">
                <a:solidFill>
                  <a:schemeClr val="tx1"/>
                </a:solidFill>
              </a:rPr>
              <a:t>Цар</a:t>
            </a:r>
            <a:r>
              <a:rPr lang="ru-RU" dirty="0">
                <a:solidFill>
                  <a:schemeClr val="tx1"/>
                </a:solidFill>
              </a:rPr>
              <a:t>. 7, 48). Его верхняя плоскость имела равные стороны, 1×1 локоть (52×52 см), а его высота составляла 2 локтя (105 см). На каждом из его углов были рогообразные выступы. Золотые кольца по бокам позволяли переносить его при помощи позолоченных шестов из </a:t>
            </a:r>
            <a:r>
              <a:rPr lang="ru-RU" dirty="0" smtClean="0">
                <a:solidFill>
                  <a:schemeClr val="tx1"/>
                </a:solidFill>
              </a:rPr>
              <a:t>акации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endParaRPr lang="ru-RU" sz="2800" dirty="0"/>
          </a:p>
        </p:txBody>
      </p:sp>
      <p:pic>
        <p:nvPicPr>
          <p:cNvPr id="1026" name="Picture 2" descr="C:\Users\Николай Казинов\Desktop\лекции по Н. З\834-sm72-Zechariah-Temple-An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33263" cy="640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48064" y="188640"/>
            <a:ext cx="3816424" cy="20882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24000" rIns="0" bIns="108000" rtlCol="0" anchor="ctr"/>
          <a:lstStyle/>
          <a:p>
            <a:pPr algn="ctr"/>
            <a:r>
              <a:rPr lang="ru-RU" sz="2000" b="1" dirty="0"/>
              <a:t>11-12 </a:t>
            </a:r>
            <a:r>
              <a:rPr lang="ru-RU" sz="2000" b="1" dirty="0" smtClean="0"/>
              <a:t>стихи: </a:t>
            </a:r>
            <a:r>
              <a:rPr lang="ru-RU" sz="2000" b="1" dirty="0"/>
              <a:t>«</a:t>
            </a:r>
            <a:r>
              <a:rPr lang="ru-RU" sz="2000" b="1" dirty="0">
                <a:cs typeface="Times New Roman" panose="02020603050405020304" pitchFamily="18" charset="0"/>
              </a:rPr>
              <a:t>Тогда явился ему Ангел Господень, стоя по правую сторону жертвенника кадильного</a:t>
            </a:r>
            <a:r>
              <a:rPr lang="ru-RU" sz="2000" b="1" dirty="0" smtClean="0">
                <a:cs typeface="Times New Roman" panose="02020603050405020304" pitchFamily="18" charset="0"/>
              </a:rPr>
              <a:t>. 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Захария</a:t>
            </a:r>
            <a:r>
              <a:rPr lang="ru-RU" sz="2000" b="1" dirty="0">
                <a:cs typeface="Times New Roman" panose="02020603050405020304" pitchFamily="18" charset="0"/>
              </a:rPr>
              <a:t>, увидев его, смутился, и страх напал на него</a:t>
            </a:r>
            <a:r>
              <a:rPr lang="ru-RU" sz="2000" dirty="0"/>
              <a:t>».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492896"/>
            <a:ext cx="3816424" cy="151216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Правая сторона считалась у евреев счастливою, поэтому явление по правую сторону жертвенника свидетельствует о благой цели посещения Ангела;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365104"/>
            <a:ext cx="3816424" cy="223224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Но </a:t>
            </a:r>
            <a:r>
              <a:rPr lang="ru-RU" b="1" dirty="0" err="1">
                <a:solidFill>
                  <a:schemeClr val="tx1"/>
                </a:solidFill>
              </a:rPr>
              <a:t>Захария</a:t>
            </a:r>
            <a:r>
              <a:rPr lang="ru-RU" b="1" dirty="0">
                <a:solidFill>
                  <a:schemeClr val="tx1"/>
                </a:solidFill>
              </a:rPr>
              <a:t> все-равно испугался, так как увидеть Ангела в Ветхом Завете означает увидеть Самого Бога, а «лица Моего не можно тебе увидеть» - говорит Господь, - «потому что человек не может увидеть Меня и остаться в живых» (Исх. 33, 20).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9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0" tIns="288000">
            <a:no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/>
            </a:r>
            <a:br>
              <a:rPr lang="ru-RU" sz="2800" b="1" dirty="0"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10243" name="Picture 3" descr="C:\Users\Николай Казинов\Desktop\лекции по Н. З\Анг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0" y="265262"/>
            <a:ext cx="4427613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755579" y="265262"/>
            <a:ext cx="4104456" cy="20162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  <a:t>13 </a:t>
            </a:r>
            <a:r>
              <a:rPr lang="ru-RU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стих: </a:t>
            </a:r>
            <a: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  <a:t>«Ангел же сказал ему: не бойся, </a:t>
            </a:r>
            <a:r>
              <a:rPr lang="ru-RU" sz="2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Захария</a:t>
            </a:r>
            <a: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  <a:t>, ибо услышана молитва твоя, и жена твоя </a:t>
            </a:r>
            <a:r>
              <a:rPr lang="ru-RU" sz="22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Елисавета</a:t>
            </a:r>
            <a: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  <a:t> родит тебе сына, и наречешь ему имя: Иоанн</a:t>
            </a:r>
            <a:r>
              <a:rPr lang="ru-RU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»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99595" y="2564904"/>
            <a:ext cx="3816424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Блж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Феофилакт</a:t>
            </a:r>
            <a:r>
              <a:rPr lang="ru-RU" dirty="0" smtClean="0">
                <a:solidFill>
                  <a:schemeClr val="tx1"/>
                </a:solidFill>
              </a:rPr>
              <a:t>: «услышана </a:t>
            </a:r>
            <a:r>
              <a:rPr lang="ru-RU" dirty="0">
                <a:solidFill>
                  <a:schemeClr val="tx1"/>
                </a:solidFill>
              </a:rPr>
              <a:t>молитва твоя об отпущении грехов народа, ибо ты родишь сына, чрез которого будет отпущение </a:t>
            </a:r>
            <a:r>
              <a:rPr lang="ru-RU" dirty="0" smtClean="0">
                <a:solidFill>
                  <a:schemeClr val="tx1"/>
                </a:solidFill>
              </a:rPr>
              <a:t>грехов»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7391" y="4293096"/>
            <a:ext cx="3600400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в качестве доказательства истинности слов «знамение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Елисавета</a:t>
            </a:r>
            <a:r>
              <a:rPr lang="ru-RU" dirty="0">
                <a:solidFill>
                  <a:schemeClr val="tx1"/>
                </a:solidFill>
              </a:rPr>
              <a:t> родит тебе </a:t>
            </a:r>
            <a:r>
              <a:rPr lang="ru-RU" dirty="0" smtClean="0">
                <a:solidFill>
                  <a:schemeClr val="tx1"/>
                </a:solidFill>
              </a:rPr>
              <a:t>сына» не смотря на свой возраст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0130" y="5910808"/>
            <a:ext cx="2880320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Иоанн</a:t>
            </a:r>
            <a:r>
              <a:rPr lang="ru-RU" dirty="0">
                <a:solidFill>
                  <a:schemeClr val="tx1"/>
                </a:solidFill>
              </a:rPr>
              <a:t> с евр. – «Бог милостив» </a:t>
            </a:r>
          </a:p>
        </p:txBody>
      </p:sp>
    </p:spTree>
    <p:extLst>
      <p:ext uri="{BB962C8B-B14F-4D97-AF65-F5344CB8AC3E}">
        <p14:creationId xmlns:p14="http://schemas.microsoft.com/office/powerpoint/2010/main" val="41779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attFill prst="ltUp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88640"/>
            <a:ext cx="8136904" cy="79208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Родословие Господа нашего Иисуса Христа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dirty="0">
                <a:solidFill>
                  <a:schemeClr val="tx1"/>
                </a:solidFill>
              </a:rPr>
              <a:t>Мф. 1, 1-17; </a:t>
            </a:r>
            <a:r>
              <a:rPr lang="ru-RU" sz="2800" b="1" dirty="0" err="1">
                <a:solidFill>
                  <a:schemeClr val="tx1"/>
                </a:solidFill>
              </a:rPr>
              <a:t>Лк</a:t>
            </a:r>
            <a:r>
              <a:rPr lang="ru-RU" sz="2800" b="1" dirty="0">
                <a:solidFill>
                  <a:schemeClr val="tx1"/>
                </a:solidFill>
              </a:rPr>
              <a:t>. 3, 23-38).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22427"/>
              </p:ext>
            </p:extLst>
          </p:nvPr>
        </p:nvGraphicFramePr>
        <p:xfrm>
          <a:off x="251520" y="1204009"/>
          <a:ext cx="8712968" cy="558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80520"/>
                <a:gridCol w="4032448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Родословие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 ап. Матфея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Родословие ап. Луки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 Авраама до Иосифа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От Иосифа до Адама (Бога)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 – доказать, что Господь Иисус Христос происходит, как это, согласно ветхозаветным пророчествам, надлежало Мессии, от Авраама и Давида.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– показать, что Господь Иисус Христос принадлежит всему человечеству и является спасителем всех людей, поэтому ведет родословную до Самого Бога.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Иосиф – сын Иакова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Иосиф – сын Илия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Салафиил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(отец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Зоровавеля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) – сын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Иехонии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Салафиил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(отец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Зоровавеля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) – сын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Нирии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Делит родословие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на 3 части по 14 родов согласно еврейской традиции. (14 число царя Давида)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Включает в родословную женщин-блудниц, показывая, что бог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не погнушавшийся причислить к избранному народу таких женщин, не гнушается призывать язычников и грешников в Свое Царство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  <a:alpha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504000" rIns="360000" bIns="25200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ru-RU" sz="2400" b="1" dirty="0"/>
          </a:p>
        </p:txBody>
      </p:sp>
      <p:pic>
        <p:nvPicPr>
          <p:cNvPr id="5" name="Picture 2" descr="C:\Users\Николай Казинов\Desktop\лекции по Н. З\Яв Ангела Захари Лебеде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432498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8784976" cy="1800200"/>
          </a:xfrm>
          <a:prstGeom prst="roundRect">
            <a:avLst/>
          </a:prstGeom>
          <a:pattFill prst="pct30">
            <a:fgClr>
              <a:schemeClr val="accent1"/>
            </a:fgClr>
            <a:bgClr>
              <a:schemeClr val="tx2">
                <a:lumMod val="40000"/>
                <a:lumOff val="60000"/>
              </a:schemeClr>
            </a:bgClr>
          </a:patt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14-17 стихи: «И будет тебе радость и веселие, и многие о рождении его возрадуются, ибо он будет велик пред Господом; не будет пить вина и </a:t>
            </a:r>
            <a:r>
              <a:rPr lang="ru-RU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сикера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, и Духа </a:t>
            </a:r>
            <a:r>
              <a:rPr lang="ru-RU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Святаго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исполнится еще от чрева матери своей; и многих из сынов </a:t>
            </a:r>
            <a:r>
              <a:rPr lang="ru-RU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Израилевых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обратит к Господу Богу их; и </a:t>
            </a:r>
            <a:r>
              <a:rPr lang="ru-RU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предъидет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пред Ним в духе и силе Илии, чтобы возвратить сердца отцов детям, и </a:t>
            </a:r>
            <a:r>
              <a:rPr lang="ru-RU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непокоривым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образ мыслей праведников, дабы представить Господу народ приготовленный».</a:t>
            </a:r>
            <a:r>
              <a:rPr lang="ru-RU" b="1" dirty="0">
                <a:cs typeface="Times New Roman" panose="02020603050405020304" pitchFamily="18" charset="0"/>
              </a:rPr>
              <a:t/>
            </a:r>
            <a:br>
              <a:rPr lang="ru-RU" b="1" dirty="0"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420888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204865"/>
            <a:ext cx="2935906" cy="3600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будет велик пред Господом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708920"/>
            <a:ext cx="295232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будет </a:t>
            </a:r>
            <a:r>
              <a:rPr lang="ru-RU" sz="1600" b="1" dirty="0" err="1">
                <a:solidFill>
                  <a:schemeClr val="tx1"/>
                </a:solidFill>
              </a:rPr>
              <a:t>назореем</a:t>
            </a:r>
            <a:r>
              <a:rPr lang="ru-RU" sz="1600" b="1" dirty="0">
                <a:solidFill>
                  <a:schemeClr val="tx1"/>
                </a:solidFill>
              </a:rPr>
              <a:t> на всю свою жизнь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284984"/>
            <a:ext cx="2952328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76200">
              <a:schemeClr val="accent4">
                <a:satMod val="175000"/>
                <a:alpha val="40000"/>
              </a:schemeClr>
            </a:glow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Будет исполнен дарами Святого Духа еще во чреве матери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169" y="4077072"/>
            <a:ext cx="2952327" cy="11528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В своей </a:t>
            </a:r>
            <a:r>
              <a:rPr lang="ru-RU" sz="1600" b="1" dirty="0">
                <a:solidFill>
                  <a:schemeClr val="tx1"/>
                </a:solidFill>
              </a:rPr>
              <a:t>пламенной </a:t>
            </a:r>
            <a:r>
              <a:rPr lang="ru-RU" sz="1600" b="1" dirty="0" smtClean="0">
                <a:solidFill>
                  <a:schemeClr val="tx1"/>
                </a:solidFill>
              </a:rPr>
              <a:t>ревности, </a:t>
            </a:r>
            <a:r>
              <a:rPr lang="ru-RU" sz="1600" b="1" dirty="0">
                <a:solidFill>
                  <a:schemeClr val="tx1"/>
                </a:solidFill>
              </a:rPr>
              <a:t>строгой подвижнической </a:t>
            </a:r>
            <a:r>
              <a:rPr lang="ru-RU" sz="1600" b="1" dirty="0" smtClean="0">
                <a:solidFill>
                  <a:schemeClr val="tx1"/>
                </a:solidFill>
              </a:rPr>
              <a:t>жизни, проповеди </a:t>
            </a:r>
            <a:r>
              <a:rPr lang="ru-RU" sz="1600" b="1" dirty="0">
                <a:solidFill>
                  <a:schemeClr val="tx1"/>
                </a:solidFill>
              </a:rPr>
              <a:t>покаяния и </a:t>
            </a:r>
            <a:r>
              <a:rPr lang="ru-RU" sz="1600" b="1" dirty="0" smtClean="0">
                <a:solidFill>
                  <a:schemeClr val="tx1"/>
                </a:solidFill>
              </a:rPr>
              <a:t>обличения нечестия уподобится пророку Илии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9" y="5373216"/>
            <a:ext cx="2952327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Его </a:t>
            </a:r>
            <a:r>
              <a:rPr lang="ru-RU" sz="1600" b="1" dirty="0">
                <a:solidFill>
                  <a:schemeClr val="tx1"/>
                </a:solidFill>
              </a:rPr>
              <a:t>главная цель </a:t>
            </a:r>
            <a:r>
              <a:rPr lang="ru-RU" sz="1600" b="1" dirty="0" smtClean="0">
                <a:solidFill>
                  <a:schemeClr val="tx1"/>
                </a:solidFill>
              </a:rPr>
              <a:t>- подготовить </a:t>
            </a:r>
            <a:r>
              <a:rPr lang="ru-RU" sz="1600" b="1" dirty="0">
                <a:solidFill>
                  <a:schemeClr val="tx1"/>
                </a:solidFill>
              </a:rPr>
              <a:t>народ </a:t>
            </a:r>
            <a:r>
              <a:rPr lang="ru-RU" sz="1600" b="1" dirty="0" smtClean="0">
                <a:solidFill>
                  <a:schemeClr val="tx1"/>
                </a:solidFill>
              </a:rPr>
              <a:t>иудейский </a:t>
            </a:r>
            <a:r>
              <a:rPr lang="ru-RU" sz="1600" b="1" dirty="0">
                <a:solidFill>
                  <a:schemeClr val="tx1"/>
                </a:solidFill>
              </a:rPr>
              <a:t>к пришествию </a:t>
            </a:r>
            <a:r>
              <a:rPr lang="ru-RU" sz="1600" b="1" dirty="0" smtClean="0">
                <a:solidFill>
                  <a:schemeClr val="tx1"/>
                </a:solidFill>
              </a:rPr>
              <a:t>Мессии, к учению </a:t>
            </a:r>
            <a:r>
              <a:rPr lang="ru-RU" sz="1600" b="1" dirty="0">
                <a:solidFill>
                  <a:schemeClr val="tx1"/>
                </a:solidFill>
              </a:rPr>
              <a:t>Иисуса Христа </a:t>
            </a:r>
            <a:r>
              <a:rPr lang="ru-RU" sz="1600" b="1" i="1" dirty="0">
                <a:solidFill>
                  <a:schemeClr val="tx1"/>
                </a:solidFill>
              </a:rPr>
              <a:t>о </a:t>
            </a:r>
            <a:r>
              <a:rPr lang="ru-RU" sz="1600" b="1" i="1" dirty="0" smtClean="0">
                <a:solidFill>
                  <a:schemeClr val="tx1"/>
                </a:solidFill>
              </a:rPr>
              <a:t>«царстве </a:t>
            </a:r>
            <a:r>
              <a:rPr lang="ru-RU" sz="1600" b="1" i="1" dirty="0">
                <a:solidFill>
                  <a:schemeClr val="tx1"/>
                </a:solidFill>
              </a:rPr>
              <a:t>не от мира </a:t>
            </a:r>
            <a:r>
              <a:rPr lang="ru-RU" sz="1600" b="1" i="1" dirty="0" smtClean="0">
                <a:solidFill>
                  <a:schemeClr val="tx1"/>
                </a:solidFill>
              </a:rPr>
              <a:t>сего»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6575" y="2276873"/>
            <a:ext cx="3007913" cy="57606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«возвратить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сердца отцов 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детям»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8143" y="3042295"/>
            <a:ext cx="3240361" cy="302433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1) </a:t>
            </a:r>
            <a:r>
              <a:rPr lang="ru-RU" sz="1600" b="1" i="1" dirty="0" smtClean="0">
                <a:solidFill>
                  <a:schemeClr val="tx1"/>
                </a:solidFill>
              </a:rPr>
              <a:t>обратить </a:t>
            </a:r>
            <a:r>
              <a:rPr lang="ru-RU" sz="1600" b="1" i="1" dirty="0">
                <a:solidFill>
                  <a:schemeClr val="tx1"/>
                </a:solidFill>
              </a:rPr>
              <a:t>евреев к апостолам, ибо иудеи были отцы, а апостолы - дети </a:t>
            </a:r>
            <a:r>
              <a:rPr lang="ru-RU" sz="1600" b="1" i="1" dirty="0" smtClean="0">
                <a:solidFill>
                  <a:schemeClr val="tx1"/>
                </a:solidFill>
              </a:rPr>
              <a:t>их; </a:t>
            </a:r>
            <a:r>
              <a:rPr lang="ru-RU" sz="1600" b="1" i="1" dirty="0">
                <a:solidFill>
                  <a:schemeClr val="tx1"/>
                </a:solidFill>
              </a:rPr>
              <a:t>2) </a:t>
            </a:r>
            <a:r>
              <a:rPr lang="ru-RU" sz="1600" b="1" i="1" dirty="0" smtClean="0">
                <a:solidFill>
                  <a:schemeClr val="tx1"/>
                </a:solidFill>
              </a:rPr>
              <a:t>возвратить </a:t>
            </a:r>
            <a:r>
              <a:rPr lang="ru-RU" sz="1600" b="1" i="1" dirty="0">
                <a:solidFill>
                  <a:schemeClr val="tx1"/>
                </a:solidFill>
              </a:rPr>
              <a:t>сердцам родителей любовь к </a:t>
            </a:r>
            <a:r>
              <a:rPr lang="ru-RU" sz="1600" b="1" i="1" dirty="0" smtClean="0">
                <a:solidFill>
                  <a:schemeClr val="tx1"/>
                </a:solidFill>
              </a:rPr>
              <a:t>детям; </a:t>
            </a:r>
            <a:r>
              <a:rPr lang="ru-RU" sz="1600" b="1" i="1" dirty="0">
                <a:solidFill>
                  <a:schemeClr val="tx1"/>
                </a:solidFill>
              </a:rPr>
              <a:t>3) </a:t>
            </a:r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Игнатий Кавказский</a:t>
            </a:r>
            <a:r>
              <a:rPr lang="ru-RU" sz="1600" b="1" i="1" dirty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«Что </a:t>
            </a:r>
            <a:r>
              <a:rPr lang="ru-RU" sz="1600" b="1" i="1" dirty="0">
                <a:solidFill>
                  <a:schemeClr val="tx1"/>
                </a:solidFill>
              </a:rPr>
              <a:t>должен был вернуть </a:t>
            </a:r>
            <a:r>
              <a:rPr lang="ru-RU" sz="1600" b="1" i="1" dirty="0" smtClean="0">
                <a:solidFill>
                  <a:schemeClr val="tx1"/>
                </a:solidFill>
              </a:rPr>
              <a:t>Иоанн? Сердечные </a:t>
            </a:r>
            <a:r>
              <a:rPr lang="ru-RU" sz="1600" b="1" i="1" dirty="0">
                <a:solidFill>
                  <a:schemeClr val="tx1"/>
                </a:solidFill>
              </a:rPr>
              <a:t>чувствования родоначальников израильтян, Авраама и святых рода израильского».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5445224"/>
            <a:ext cx="8640960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i="1" dirty="0" smtClean="0">
                <a:solidFill>
                  <a:schemeClr val="tx1"/>
                </a:solidFill>
              </a:rPr>
              <a:t>.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Феофлакт</a:t>
            </a:r>
            <a:r>
              <a:rPr lang="ru-RU" sz="1600" b="1" i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«Пришел он "в духе Илии", потому что как в Илии действовала благодать, так и в Иоанне, и как Илия - предтеча второго пришествия, так Иоанн </a:t>
            </a:r>
            <a:r>
              <a:rPr lang="ru-RU" sz="1600" b="1" i="1" dirty="0" smtClean="0">
                <a:solidFill>
                  <a:schemeClr val="tx1"/>
                </a:solidFill>
              </a:rPr>
              <a:t>– первого... пришел </a:t>
            </a:r>
            <a:r>
              <a:rPr lang="ru-RU" sz="1600" b="1" i="1" dirty="0">
                <a:solidFill>
                  <a:schemeClr val="tx1"/>
                </a:solidFill>
              </a:rPr>
              <a:t>в силе и духе Илии, потому что и он был пустынник, </a:t>
            </a:r>
            <a:r>
              <a:rPr lang="ru-RU" sz="1600" b="1" i="1" dirty="0" err="1">
                <a:solidFill>
                  <a:schemeClr val="tx1"/>
                </a:solidFill>
              </a:rPr>
              <a:t>воздержник</a:t>
            </a:r>
            <a:r>
              <a:rPr lang="ru-RU" sz="1600" b="1" i="1" dirty="0">
                <a:solidFill>
                  <a:schemeClr val="tx1"/>
                </a:solidFill>
              </a:rPr>
              <a:t> и обличитель, как Илия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5809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  <a:alpha val="6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7" name="Picture 3" descr="C:\Users\Николай Казинов\Desktop\лекции по Н. З\Александр Иванов. Ангел поражает Захарию немот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5" y="2780928"/>
            <a:ext cx="5769768" cy="382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6120680" cy="2304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16000" rIns="36000" bIns="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18-20 ст. «И сказал </a:t>
            </a:r>
            <a:r>
              <a:rPr lang="ru-RU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Захария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Ангелу: по чему я узнаю это? ибо я стар, и жена моя в летах преклонных. Ангел сказал ему в ответ: я Гавриил, предстоящий пред Богом, и послан говорить с тобою и благовестить тебе сие; и вот, ты будешь молчать и не будешь иметь возможности говорить до того дня, как это сбудется, за то, что ты не поверил словам моим, которые сбудутся в свое время».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210369"/>
            <a:ext cx="2413992" cy="1152128"/>
          </a:xfrm>
          <a:prstGeom prst="rect">
            <a:avLst/>
          </a:prstGeom>
          <a:gradFill flip="none" rotWithShape="1">
            <a:gsLst>
              <a:gs pos="0">
                <a:srgbClr val="03D4A8">
                  <a:lumMod val="80000"/>
                  <a:lumOff val="20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Гавриил с евр. значит «</a:t>
            </a:r>
            <a:r>
              <a:rPr lang="ru-RU" b="1" i="1" dirty="0" smtClean="0">
                <a:solidFill>
                  <a:schemeClr val="tx1"/>
                </a:solidFill>
              </a:rPr>
              <a:t>сила Божия» или «</a:t>
            </a:r>
            <a:r>
              <a:rPr lang="ru-RU" b="1" dirty="0" smtClean="0">
                <a:solidFill>
                  <a:schemeClr val="tx1"/>
                </a:solidFill>
              </a:rPr>
              <a:t>сильный Божий»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556792"/>
            <a:ext cx="2413992" cy="936104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Захария</a:t>
            </a:r>
            <a:r>
              <a:rPr lang="ru-RU" b="1" dirty="0">
                <a:solidFill>
                  <a:schemeClr val="tx1"/>
                </a:solidFill>
              </a:rPr>
              <a:t> наказывается немотой и глухотой за неверие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6199" y="2647578"/>
            <a:ext cx="2826017" cy="997446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Своим неверием </a:t>
            </a:r>
            <a:r>
              <a:rPr lang="ru-RU" b="1" dirty="0" err="1">
                <a:solidFill>
                  <a:schemeClr val="tx1"/>
                </a:solidFill>
              </a:rPr>
              <a:t>Захария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предызобразил</a:t>
            </a:r>
            <a:r>
              <a:rPr lang="ru-RU" b="1" dirty="0">
                <a:solidFill>
                  <a:schemeClr val="tx1"/>
                </a:solidFill>
              </a:rPr>
              <a:t> иудейский народ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6199" y="3789040"/>
            <a:ext cx="2826017" cy="295232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1700" b="1" dirty="0" err="1">
                <a:solidFill>
                  <a:schemeClr val="tx1"/>
                </a:solidFill>
              </a:rPr>
              <a:t>Блж</a:t>
            </a:r>
            <a:r>
              <a:rPr lang="ru-RU" sz="1700" b="1" dirty="0">
                <a:solidFill>
                  <a:schemeClr val="tx1"/>
                </a:solidFill>
              </a:rPr>
              <a:t>. </a:t>
            </a:r>
            <a:r>
              <a:rPr lang="ru-RU" sz="17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700" b="1" dirty="0" smtClean="0">
                <a:solidFill>
                  <a:schemeClr val="tx1"/>
                </a:solidFill>
              </a:rPr>
              <a:t>: </a:t>
            </a:r>
            <a:endParaRPr lang="ru-RU" sz="1700" b="1" dirty="0">
              <a:solidFill>
                <a:schemeClr val="tx1"/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«</a:t>
            </a:r>
            <a:r>
              <a:rPr lang="ru-RU" sz="1700" b="1" i="1" dirty="0">
                <a:solidFill>
                  <a:schemeClr val="tx1"/>
                </a:solidFill>
              </a:rPr>
              <a:t>Ибо как он, старый и бесплодный, и </a:t>
            </a:r>
            <a:r>
              <a:rPr lang="ru-RU" sz="1700" b="1" i="1" dirty="0" err="1">
                <a:solidFill>
                  <a:schemeClr val="tx1"/>
                </a:solidFill>
              </a:rPr>
              <a:t>неповеривший</a:t>
            </a:r>
            <a:r>
              <a:rPr lang="ru-RU" sz="1700" b="1" i="1" dirty="0">
                <a:solidFill>
                  <a:schemeClr val="tx1"/>
                </a:solidFill>
              </a:rPr>
              <a:t>, родил сына, большего пророков, так и церковь иудейская и иерархия, хотя застарела и была бесплодна и неверна, и </a:t>
            </a:r>
            <a:r>
              <a:rPr lang="ru-RU" sz="1700" b="1" i="1" dirty="0" err="1">
                <a:solidFill>
                  <a:schemeClr val="tx1"/>
                </a:solidFill>
              </a:rPr>
              <a:t>преслушна</a:t>
            </a:r>
            <a:r>
              <a:rPr lang="ru-RU" sz="1700" b="1" i="1" dirty="0">
                <a:solidFill>
                  <a:schemeClr val="tx1"/>
                </a:solidFill>
              </a:rPr>
              <a:t>, однако же, родила во плоти Слово Божие, Владыку пророков</a:t>
            </a:r>
            <a:r>
              <a:rPr lang="ru-RU" sz="1700" b="1" dirty="0" smtClean="0">
                <a:solidFill>
                  <a:schemeClr val="tx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9498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0" name="Picture 2" descr="I:\лекции по Н. З\оно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6" y="404664"/>
            <a:ext cx="4795852" cy="6195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5220072" y="404664"/>
            <a:ext cx="3744416" cy="46085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21-23 стихи: «Между </a:t>
            </a:r>
            <a:r>
              <a:rPr lang="ru-RU" sz="23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тем народ ожидал </a:t>
            </a:r>
            <a:r>
              <a:rPr lang="ru-RU" sz="23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Захарию</a:t>
            </a:r>
            <a:r>
              <a:rPr lang="ru-RU" sz="2300" b="1" dirty="0">
                <a:solidFill>
                  <a:schemeClr val="tx1"/>
                </a:solidFill>
                <a:cs typeface="Times New Roman" panose="02020603050405020304" pitchFamily="18" charset="0"/>
              </a:rPr>
              <a:t> и дивился, что он медлит в храме. Он же, выйдя, не мог говорить к ним; и они поняли, что он видел видение в храме; и он объяснялся с ними знаками, и оставался нем. А когда окончились дни службы его, возвратился в дом </a:t>
            </a:r>
            <a:r>
              <a:rPr lang="ru-RU" sz="2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свой».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2160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0"/>
            <a:ext cx="9180512" cy="6858000"/>
          </a:xfrm>
          <a:gradFill flip="none" rotWithShape="1">
            <a:gsLst>
              <a:gs pos="43000">
                <a:schemeClr val="accent5">
                  <a:shade val="51000"/>
                  <a:satMod val="130000"/>
                  <a:alpha val="93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Николай Казинов\Desktop\лекции по Н. З\Zahar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" y="81670"/>
            <a:ext cx="4464496" cy="6686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788024" y="544602"/>
            <a:ext cx="4123853" cy="38925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24-25 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ст. 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«После 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сих дней зачала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Елисавета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, жена его, и таилась пять месяцев и говорила: так сотворил мне Господь во дни сии, в которые призрел на меня, чтобы снять с меня поношение между людьми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».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04049" y="4797152"/>
            <a:ext cx="3744416" cy="15121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Таение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Елисаветы</a:t>
            </a:r>
            <a:r>
              <a:rPr lang="ru-RU" sz="2400" b="1" dirty="0" smtClean="0">
                <a:solidFill>
                  <a:schemeClr val="tx1"/>
                </a:solidFill>
              </a:rPr>
              <a:t> - особая </a:t>
            </a:r>
            <a:r>
              <a:rPr lang="ru-RU" sz="2400" b="1" dirty="0">
                <a:solidFill>
                  <a:schemeClr val="tx1"/>
                </a:solidFill>
              </a:rPr>
              <a:t>сосредоточенность </a:t>
            </a:r>
            <a:r>
              <a:rPr lang="ru-RU" sz="2400" b="1" dirty="0" err="1">
                <a:solidFill>
                  <a:schemeClr val="tx1"/>
                </a:solidFill>
              </a:rPr>
              <a:t>Елисаветы</a:t>
            </a:r>
            <a:r>
              <a:rPr lang="ru-RU" sz="2400" b="1" dirty="0">
                <a:solidFill>
                  <a:schemeClr val="tx1"/>
                </a:solidFill>
              </a:rPr>
              <a:t> на том, что происходило в ней</a:t>
            </a:r>
          </a:p>
        </p:txBody>
      </p:sp>
    </p:spTree>
    <p:extLst>
      <p:ext uri="{BB962C8B-B14F-4D97-AF65-F5344CB8AC3E}">
        <p14:creationId xmlns:p14="http://schemas.microsoft.com/office/powerpoint/2010/main" val="1145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5116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I:\лекции по Н. З\0Blagoveschenie_XIV_-130141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74" y="44624"/>
            <a:ext cx="5658746" cy="70751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123728" y="188640"/>
            <a:ext cx="4968552" cy="10081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Благовещение </a:t>
            </a:r>
            <a:r>
              <a:rPr lang="ru-RU" sz="3200" b="1" dirty="0" smtClean="0">
                <a:solidFill>
                  <a:schemeClr val="tx1"/>
                </a:solidFill>
              </a:rPr>
              <a:t>Деве Марии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39" y="1412776"/>
            <a:ext cx="1800200" cy="72008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Лк</a:t>
            </a:r>
            <a:r>
              <a:rPr lang="ru-RU" sz="2400" b="1" dirty="0" smtClean="0">
                <a:solidFill>
                  <a:schemeClr val="tx1"/>
                </a:solidFill>
              </a:rPr>
              <a:t>. 1, 26-38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lin ang="16200000" scaled="0"/>
            <a:tileRect/>
          </a:gra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3600" b="1" dirty="0" smtClean="0"/>
              <a:t>Благовещение Деве Марии о рождении Господа (</a:t>
            </a:r>
            <a:r>
              <a:rPr lang="ru-RU" sz="3600" b="1" dirty="0" err="1" smtClean="0"/>
              <a:t>Лк</a:t>
            </a:r>
            <a:r>
              <a:rPr lang="ru-RU" sz="3600" b="1" dirty="0" smtClean="0"/>
              <a:t>. 1, 26 - 38)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blipFill dpi="0" rotWithShape="1">
            <a:blip r:embed="rId2">
              <a:alphaModFix amt="29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lIns="360000" tIns="180000" rIns="360000" bIns="180000"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26. В </a:t>
            </a:r>
            <a:r>
              <a:rPr lang="ru-RU" b="1" dirty="0">
                <a:solidFill>
                  <a:srgbClr val="002060"/>
                </a:solidFill>
              </a:rPr>
              <a:t>шестой же месяц послан был Ангел Гавриил от Бога в город Галилейский, называемый Назарет,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27. к </a:t>
            </a:r>
            <a:r>
              <a:rPr lang="ru-RU" b="1" dirty="0">
                <a:solidFill>
                  <a:srgbClr val="002060"/>
                </a:solidFill>
              </a:rPr>
              <a:t>Деве, обрученной мужу, именем Иосифу, из дома </a:t>
            </a:r>
            <a:r>
              <a:rPr lang="ru-RU" b="1" dirty="0" err="1">
                <a:solidFill>
                  <a:srgbClr val="002060"/>
                </a:solidFill>
              </a:rPr>
              <a:t>Давидова</a:t>
            </a:r>
            <a:r>
              <a:rPr lang="ru-RU" b="1" dirty="0">
                <a:solidFill>
                  <a:srgbClr val="002060"/>
                </a:solidFill>
              </a:rPr>
              <a:t>; имя же Деве: Мария.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28. Ангел</a:t>
            </a:r>
            <a:r>
              <a:rPr lang="ru-RU" b="1" dirty="0">
                <a:solidFill>
                  <a:srgbClr val="002060"/>
                </a:solidFill>
              </a:rPr>
              <a:t>, войдя к Ней, сказал: радуйся, Благодатная! Господь с Тобою; благословенна Ты между </a:t>
            </a:r>
            <a:r>
              <a:rPr lang="ru-RU" b="1" dirty="0" smtClean="0">
                <a:solidFill>
                  <a:srgbClr val="002060"/>
                </a:solidFill>
              </a:rPr>
              <a:t>женами.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29. Она же, увидев его, смутилась от слов его и размышляла, что бы это было за приветствие.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30. И </a:t>
            </a:r>
            <a:r>
              <a:rPr lang="ru-RU" b="1" dirty="0">
                <a:solidFill>
                  <a:srgbClr val="002060"/>
                </a:solidFill>
              </a:rPr>
              <a:t>сказал Ей Ангел: не бойся, Мария, ибо Ты обрела благодать у Бога;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31. и </a:t>
            </a:r>
            <a:r>
              <a:rPr lang="ru-RU" b="1" dirty="0">
                <a:solidFill>
                  <a:srgbClr val="002060"/>
                </a:solidFill>
              </a:rPr>
              <a:t>вот, зачнешь во чреве, и родишь Сына, и наречешь Ему имя: Иисус.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32. Он </a:t>
            </a:r>
            <a:r>
              <a:rPr lang="ru-RU" b="1" dirty="0">
                <a:solidFill>
                  <a:srgbClr val="002060"/>
                </a:solidFill>
              </a:rPr>
              <a:t>будет велик и наречется Сыном Всевышнего, и даст Ему Господь Бог престол Давида, отца Его;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33. и </a:t>
            </a:r>
            <a:r>
              <a:rPr lang="ru-RU" b="1" dirty="0">
                <a:solidFill>
                  <a:srgbClr val="002060"/>
                </a:solidFill>
              </a:rPr>
              <a:t>будет царствовать над домом Иакова во веки, и Царству Его не будет конца.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34. Мария </a:t>
            </a:r>
            <a:r>
              <a:rPr lang="ru-RU" b="1" dirty="0">
                <a:solidFill>
                  <a:srgbClr val="002060"/>
                </a:solidFill>
              </a:rPr>
              <a:t>же сказала Ангелу: как будет это, когда Я мужа не знаю?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35. Ангел </a:t>
            </a:r>
            <a:r>
              <a:rPr lang="ru-RU" b="1" dirty="0">
                <a:solidFill>
                  <a:srgbClr val="002060"/>
                </a:solidFill>
              </a:rPr>
              <a:t>сказал Ей в ответ: Дух </a:t>
            </a:r>
            <a:r>
              <a:rPr lang="ru-RU" b="1" dirty="0" err="1">
                <a:solidFill>
                  <a:srgbClr val="002060"/>
                </a:solidFill>
              </a:rPr>
              <a:t>Святый</a:t>
            </a:r>
            <a:r>
              <a:rPr lang="ru-RU" b="1" dirty="0">
                <a:solidFill>
                  <a:srgbClr val="002060"/>
                </a:solidFill>
              </a:rPr>
              <a:t> найдет на Тебя, и сила Всевышнего осенит Тебя; посему и рождаемое Святое наречется Сыном Божиим.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36. Вот </a:t>
            </a:r>
            <a:r>
              <a:rPr lang="ru-RU" b="1" dirty="0">
                <a:solidFill>
                  <a:srgbClr val="002060"/>
                </a:solidFill>
              </a:rPr>
              <a:t>и </a:t>
            </a:r>
            <a:r>
              <a:rPr lang="ru-RU" b="1" dirty="0" err="1">
                <a:solidFill>
                  <a:srgbClr val="002060"/>
                </a:solidFill>
              </a:rPr>
              <a:t>Елисавета</a:t>
            </a:r>
            <a:r>
              <a:rPr lang="ru-RU" b="1" dirty="0">
                <a:solidFill>
                  <a:srgbClr val="002060"/>
                </a:solidFill>
              </a:rPr>
              <a:t>, родственница Твоя, называемая неплодною, и она зачала сына в старости своей, и ей уже шестой месяц,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37. ибо </a:t>
            </a:r>
            <a:r>
              <a:rPr lang="ru-RU" b="1" dirty="0">
                <a:solidFill>
                  <a:srgbClr val="002060"/>
                </a:solidFill>
              </a:rPr>
              <a:t>у Бога не останется бессильным никакое слово.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38. Тогда </a:t>
            </a:r>
            <a:r>
              <a:rPr lang="ru-RU" b="1" dirty="0">
                <a:solidFill>
                  <a:srgbClr val="002060"/>
                </a:solidFill>
              </a:rPr>
              <a:t>Мария сказала: се, Раба Господня; да будет Мне по слову твоему. И отошел от Нее Ангел.</a:t>
            </a:r>
          </a:p>
        </p:txBody>
      </p:sp>
    </p:spTree>
    <p:extLst>
      <p:ext uri="{BB962C8B-B14F-4D97-AF65-F5344CB8AC3E}">
        <p14:creationId xmlns:p14="http://schemas.microsoft.com/office/powerpoint/2010/main" val="37166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188640"/>
            <a:ext cx="4099167" cy="3611623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26-27 стихи: «В шестой же месяц послан был Ангел Гавриил от Бога в город Галилейский, называемый Назарет</a:t>
            </a:r>
            <a:r>
              <a:rPr lang="ru-RU" sz="2400" b="1" dirty="0" smtClean="0">
                <a:solidFill>
                  <a:schemeClr val="tx1"/>
                </a:solidFill>
              </a:rPr>
              <a:t>, к </a:t>
            </a:r>
            <a:r>
              <a:rPr lang="ru-RU" sz="2400" b="1" dirty="0">
                <a:solidFill>
                  <a:schemeClr val="tx1"/>
                </a:solidFill>
              </a:rPr>
              <a:t>Деве, обрученной мужу, именем Иосифу, из дома </a:t>
            </a:r>
            <a:r>
              <a:rPr lang="ru-RU" sz="2400" b="1" dirty="0" err="1">
                <a:solidFill>
                  <a:schemeClr val="tx1"/>
                </a:solidFill>
              </a:rPr>
              <a:t>Давидова</a:t>
            </a:r>
            <a:r>
              <a:rPr lang="ru-RU" sz="2400" b="1" dirty="0">
                <a:solidFill>
                  <a:schemeClr val="tx1"/>
                </a:solidFill>
              </a:rPr>
              <a:t>; имя же Деве: Мария».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6" name="Picture 4" descr="I:\лекции по Н. З\благ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9" y="86233"/>
            <a:ext cx="4176464" cy="67543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5479437"/>
            <a:ext cx="4099167" cy="10081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Мария с евр.  </a:t>
            </a:r>
            <a:r>
              <a:rPr lang="ru-RU" sz="2400" b="1" dirty="0">
                <a:solidFill>
                  <a:schemeClr val="tx1"/>
                </a:solidFill>
              </a:rPr>
              <a:t>«госпожа</a:t>
            </a:r>
            <a:r>
              <a:rPr lang="ru-RU" sz="2400" b="1" dirty="0" smtClean="0">
                <a:solidFill>
                  <a:schemeClr val="tx1"/>
                </a:solidFill>
              </a:rPr>
              <a:t>» («сильная», «прекрасная»)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4221088"/>
            <a:ext cx="4099167" cy="10081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месяц «шестой», считая от времени зачатия Иоанна</a:t>
            </a:r>
          </a:p>
        </p:txBody>
      </p:sp>
    </p:spTree>
    <p:extLst>
      <p:ext uri="{BB962C8B-B14F-4D97-AF65-F5344CB8AC3E}">
        <p14:creationId xmlns:p14="http://schemas.microsoft.com/office/powerpoint/2010/main" val="23015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ru-RU" dirty="0"/>
          </a:p>
        </p:txBody>
      </p:sp>
      <p:pic>
        <p:nvPicPr>
          <p:cNvPr id="5122" name="Picture 2" descr="I:\лекции по Н. З\«Введение Марии во храм», Тициан, Галерея Академии, Венеция, 1534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7442"/>
            <a:ext cx="7488832" cy="50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332656"/>
            <a:ext cx="7200800" cy="86409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Введение во храм младенца Марии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Picture 3" descr="I:\лекции по Н. З\Обручение Марии с Иосиф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3918"/>
            <a:ext cx="6624736" cy="4968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188640"/>
            <a:ext cx="8352928" cy="1543270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Для сохранения девства Пресвятую Деву обручили Ее родственнику, известному своей праведной жизнью, восьмидесятилетнему старцу Иосифу, который под именем мужа должен был быть Ее попечителем.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ru-RU" dirty="0"/>
          </a:p>
        </p:txBody>
      </p:sp>
      <p:pic>
        <p:nvPicPr>
          <p:cNvPr id="4" name="Picture 2" descr="I:\лекции по Н. З\Иосиф и Ма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652581" cy="5707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868144" y="548680"/>
            <a:ext cx="295232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Иосиф был </a:t>
            </a:r>
            <a:r>
              <a:rPr lang="ru-RU" sz="2400" b="1" dirty="0">
                <a:solidFill>
                  <a:schemeClr val="tx1"/>
                </a:solidFill>
              </a:rPr>
              <a:t>плотником и жил в Назарете, куда и отправился с Пресвятой Девой после обручения.</a:t>
            </a:r>
          </a:p>
        </p:txBody>
      </p:sp>
    </p:spTree>
    <p:extLst>
      <p:ext uri="{BB962C8B-B14F-4D97-AF65-F5344CB8AC3E}">
        <p14:creationId xmlns:p14="http://schemas.microsoft.com/office/powerpoint/2010/main" val="2105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Доказательство того, что Пресвятая Дева происходила из рода </a:t>
            </a:r>
            <a:r>
              <a:rPr lang="ru-RU" b="1" dirty="0" err="1" smtClean="0">
                <a:solidFill>
                  <a:schemeClr val="tx1"/>
                </a:solidFill>
              </a:rPr>
              <a:t>Давидова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tIns="180000" rIns="180000" bIns="216000"/>
          <a:lstStyle/>
          <a:p>
            <a:r>
              <a:rPr lang="ru-RU" dirty="0" smtClean="0"/>
              <a:t>Дева Мария несомненно была единственной дочерью своих родителей (</a:t>
            </a:r>
            <a:r>
              <a:rPr lang="ru-RU" dirty="0" err="1" smtClean="0"/>
              <a:t>Иоакима</a:t>
            </a:r>
            <a:r>
              <a:rPr lang="ru-RU" dirty="0" smtClean="0"/>
              <a:t> и Анны);</a:t>
            </a:r>
          </a:p>
          <a:p>
            <a:r>
              <a:rPr lang="ru-RU" i="1" dirty="0" smtClean="0"/>
              <a:t>«И </a:t>
            </a:r>
            <a:r>
              <a:rPr lang="ru-RU" i="1" dirty="0"/>
              <a:t>всякая дочь, наследующая удел в коленах сынов </a:t>
            </a:r>
            <a:r>
              <a:rPr lang="ru-RU" i="1" dirty="0" err="1"/>
              <a:t>Израилевых</a:t>
            </a:r>
            <a:r>
              <a:rPr lang="ru-RU" i="1" dirty="0"/>
              <a:t>, должна быть женою кого-нибудь из племени колена отца своего, чтобы сыны </a:t>
            </a:r>
            <a:r>
              <a:rPr lang="ru-RU" i="1" dirty="0" err="1"/>
              <a:t>Израилевы</a:t>
            </a:r>
            <a:r>
              <a:rPr lang="ru-RU" i="1" dirty="0"/>
              <a:t> наследовали каждый удел отцов </a:t>
            </a:r>
            <a:r>
              <a:rPr lang="ru-RU" i="1" dirty="0" smtClean="0"/>
              <a:t>своих» </a:t>
            </a:r>
            <a:r>
              <a:rPr lang="ru-RU" dirty="0" smtClean="0"/>
              <a:t>(</a:t>
            </a:r>
            <a:r>
              <a:rPr lang="ru-RU" dirty="0" err="1" smtClean="0"/>
              <a:t>Чис</a:t>
            </a:r>
            <a:r>
              <a:rPr lang="ru-RU" dirty="0" smtClean="0"/>
              <a:t>. 36, 8);</a:t>
            </a:r>
          </a:p>
          <a:p>
            <a:r>
              <a:rPr lang="ru-RU" dirty="0" smtClean="0"/>
              <a:t>Иосиф – обрученный муж Марии - был из колена </a:t>
            </a:r>
            <a:r>
              <a:rPr lang="ru-RU" dirty="0" err="1" smtClean="0"/>
              <a:t>Давидова</a:t>
            </a:r>
            <a:r>
              <a:rPr lang="ru-RU" dirty="0" smtClean="0"/>
              <a:t> (см. родословию).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9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074" name="Picture 2" descr="I:\Новый Завет\Карты\Палестина в эпоху Хри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67" y="-315416"/>
            <a:ext cx="6195877" cy="850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 lIns="36000" rIns="36000"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8639"/>
            <a:ext cx="7920880" cy="136815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28 -29 стихи: «Ангел</a:t>
            </a:r>
            <a:r>
              <a:rPr lang="ru-RU" sz="2400" b="1" dirty="0">
                <a:solidFill>
                  <a:schemeClr val="tx1"/>
                </a:solidFill>
              </a:rPr>
              <a:t>, войдя к Ней, сказал: радуйся, Благодатная! Господь с Тобою; благословенна Ты между </a:t>
            </a:r>
            <a:r>
              <a:rPr lang="ru-RU" sz="2400" b="1" dirty="0" smtClean="0">
                <a:solidFill>
                  <a:schemeClr val="tx1"/>
                </a:solidFill>
              </a:rPr>
              <a:t>женами.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tx1"/>
                </a:solidFill>
              </a:rPr>
              <a:t>Она же, увидев его, смутилась от слов его и размышляла, что бы это было за </a:t>
            </a:r>
            <a:r>
              <a:rPr lang="ru-RU" sz="2400" b="1" dirty="0" smtClean="0">
                <a:solidFill>
                  <a:schemeClr val="tx1"/>
                </a:solidFill>
              </a:rPr>
              <a:t>приветствие».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лекции по Н. З\благовещение картинки\Suri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879389" cy="4790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0192" y="1772816"/>
            <a:ext cx="2736304" cy="864096"/>
          </a:xfrm>
          <a:prstGeom prst="rect">
            <a:avLst/>
          </a:prstGeom>
          <a:solidFill>
            <a:srgbClr val="7030A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«Радуйся» – обычное приветствие при встрече на Востоке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2852936"/>
            <a:ext cx="2736304" cy="1080120"/>
          </a:xfrm>
          <a:prstGeom prst="rect">
            <a:avLst/>
          </a:prstGeom>
          <a:solidFill>
            <a:srgbClr val="7030A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«Благодатная», то есть удостоившаяся </a:t>
            </a:r>
            <a:r>
              <a:rPr lang="ru-RU" b="1" dirty="0">
                <a:solidFill>
                  <a:schemeClr val="bg2"/>
                </a:solidFill>
              </a:rPr>
              <a:t>особых милостей от Бога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4168250"/>
            <a:ext cx="2736304" cy="2285086"/>
          </a:xfrm>
          <a:prstGeom prst="rect">
            <a:avLst/>
          </a:prstGeom>
          <a:solidFill>
            <a:srgbClr val="7030A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Дева смущается не от неверия </a:t>
            </a:r>
            <a:r>
              <a:rPr lang="ru-RU" b="1" dirty="0">
                <a:solidFill>
                  <a:schemeClr val="bg2"/>
                </a:solidFill>
              </a:rPr>
              <a:t>и </a:t>
            </a:r>
            <a:r>
              <a:rPr lang="ru-RU" b="1" dirty="0" smtClean="0">
                <a:solidFill>
                  <a:schemeClr val="bg2"/>
                </a:solidFill>
              </a:rPr>
              <a:t>сомнения, а</a:t>
            </a:r>
            <a:r>
              <a:rPr lang="ru-RU" b="1" dirty="0">
                <a:solidFill>
                  <a:schemeClr val="bg2"/>
                </a:solidFill>
              </a:rPr>
              <a:t>, как Дева в высшей степени смиренная, смущается только чрезвычайностью похвалы, какой удостоилась от Ангела</a:t>
            </a:r>
          </a:p>
        </p:txBody>
      </p:sp>
    </p:spTree>
    <p:extLst>
      <p:ext uri="{BB962C8B-B14F-4D97-AF65-F5344CB8AC3E}">
        <p14:creationId xmlns:p14="http://schemas.microsoft.com/office/powerpoint/2010/main" val="157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188640"/>
            <a:ext cx="4176464" cy="324036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30-33 стихи: «И </a:t>
            </a:r>
            <a:r>
              <a:rPr lang="ru-RU" sz="2200" b="1" dirty="0">
                <a:solidFill>
                  <a:schemeClr val="tx1"/>
                </a:solidFill>
              </a:rPr>
              <a:t>сказал Ей Ангел: не бойся, Мария, ибо Ты обрела благодать у Бога</a:t>
            </a:r>
            <a:r>
              <a:rPr lang="ru-RU" sz="2200" b="1" dirty="0" smtClean="0">
                <a:solidFill>
                  <a:schemeClr val="tx1"/>
                </a:solidFill>
              </a:rPr>
              <a:t>;  </a:t>
            </a:r>
            <a:r>
              <a:rPr lang="ru-RU" sz="2200" b="1" dirty="0">
                <a:solidFill>
                  <a:schemeClr val="tx1"/>
                </a:solidFill>
              </a:rPr>
              <a:t>и вот, зачнешь во чреве, и родишь Сына, и наречешь Ему имя: Иисус</a:t>
            </a:r>
            <a:r>
              <a:rPr lang="ru-RU" sz="2200" b="1" dirty="0" smtClean="0">
                <a:solidFill>
                  <a:schemeClr val="tx1"/>
                </a:solidFill>
              </a:rPr>
              <a:t>.  </a:t>
            </a:r>
            <a:r>
              <a:rPr lang="ru-RU" sz="2200" b="1" dirty="0">
                <a:solidFill>
                  <a:schemeClr val="tx1"/>
                </a:solidFill>
              </a:rPr>
              <a:t>Он будет велик и наречется Сыном Всевышнего, и даст Ему Господь Бог престол Давида, отца Его</a:t>
            </a:r>
            <a:r>
              <a:rPr lang="ru-RU" sz="2200" b="1" dirty="0" smtClean="0">
                <a:solidFill>
                  <a:schemeClr val="tx1"/>
                </a:solidFill>
              </a:rPr>
              <a:t>;  </a:t>
            </a:r>
            <a:r>
              <a:rPr lang="ru-RU" sz="2200" b="1" dirty="0">
                <a:solidFill>
                  <a:schemeClr val="tx1"/>
                </a:solidFill>
              </a:rPr>
              <a:t>и будет царствовать над домом Иакова во веки, и Царству Его не будет конца.</a:t>
            </a:r>
          </a:p>
        </p:txBody>
      </p:sp>
      <p:pic>
        <p:nvPicPr>
          <p:cNvPr id="2051" name="Picture 3" descr="E:\лекции по Н. З\благовещение картинки\2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460851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7650" y="6165304"/>
            <a:ext cx="4176464" cy="5760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Иисус  с евр.  «Господь </a:t>
            </a:r>
            <a:r>
              <a:rPr lang="ru-RU" sz="2000" b="1" dirty="0">
                <a:solidFill>
                  <a:schemeClr val="tx1"/>
                </a:solidFill>
              </a:rPr>
              <a:t>спасает» </a:t>
            </a:r>
            <a:r>
              <a:rPr lang="ru-RU" sz="2000" b="1" dirty="0" smtClean="0">
                <a:solidFill>
                  <a:schemeClr val="tx1"/>
                </a:solidFill>
              </a:rPr>
              <a:t>(«спасение </a:t>
            </a:r>
            <a:r>
              <a:rPr lang="ru-RU" sz="2000" b="1" dirty="0">
                <a:solidFill>
                  <a:schemeClr val="tx1"/>
                </a:solidFill>
              </a:rPr>
              <a:t>от </a:t>
            </a:r>
            <a:r>
              <a:rPr lang="ru-RU" sz="2000" b="1" dirty="0" smtClean="0">
                <a:solidFill>
                  <a:schemeClr val="tx1"/>
                </a:solidFill>
              </a:rPr>
              <a:t>Бога»)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4013" y="5157192"/>
            <a:ext cx="4168846" cy="864096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«Дом Иакова» все </a:t>
            </a:r>
            <a:r>
              <a:rPr lang="ru-RU" sz="2000" b="1" dirty="0">
                <a:solidFill>
                  <a:schemeClr val="tx1"/>
                </a:solidFill>
              </a:rPr>
              <a:t>уверовавшие как из евреев, так точно и из других народов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4020" y="3573016"/>
            <a:ext cx="4168846" cy="576064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tx1"/>
                </a:solidFill>
              </a:rPr>
              <a:t>Мессия как царь должен быть потомком царя  Давида по плоти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293096"/>
            <a:ext cx="4176464" cy="762811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Господь </a:t>
            </a:r>
            <a:r>
              <a:rPr lang="ru-RU" sz="2000" b="1" dirty="0">
                <a:solidFill>
                  <a:schemeClr val="tx1"/>
                </a:solidFill>
              </a:rPr>
              <a:t>принял духовное царствование, которое будет вечным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5" y="3573016"/>
            <a:ext cx="5832649" cy="31683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 smtClean="0">
                <a:solidFill>
                  <a:schemeClr val="tx1"/>
                </a:solidFill>
              </a:rPr>
              <a:t>: «Как </a:t>
            </a:r>
            <a:r>
              <a:rPr lang="ru-RU" sz="1600" b="1" i="1" dirty="0">
                <a:solidFill>
                  <a:schemeClr val="tx1"/>
                </a:solidFill>
              </a:rPr>
              <a:t>же говорится, что Он воссел на престоле </a:t>
            </a:r>
            <a:r>
              <a:rPr lang="ru-RU" sz="1600" b="1" i="1" dirty="0" err="1">
                <a:solidFill>
                  <a:schemeClr val="tx1"/>
                </a:solidFill>
              </a:rPr>
              <a:t>Давидовом</a:t>
            </a:r>
            <a:r>
              <a:rPr lang="ru-RU" sz="1600" b="1" i="1" dirty="0">
                <a:solidFill>
                  <a:schemeClr val="tx1"/>
                </a:solidFill>
              </a:rPr>
              <a:t>? Слушай. Давид был меньший между братьями своими; и Господь был в презрении и поношении как любящий есть и пить вино, и сын плотника, и в бесчестии даже у Своих братьев, сыновей </a:t>
            </a:r>
            <a:r>
              <a:rPr lang="ru-RU" sz="1600" b="1" i="1" dirty="0" err="1">
                <a:solidFill>
                  <a:schemeClr val="tx1"/>
                </a:solidFill>
              </a:rPr>
              <a:t>Иосифовых</a:t>
            </a:r>
            <a:r>
              <a:rPr lang="ru-RU" sz="1600" b="1" i="1" dirty="0">
                <a:solidFill>
                  <a:schemeClr val="tx1"/>
                </a:solidFill>
              </a:rPr>
              <a:t>. «Ибо и братья Его, - сказано, - не веровали в Него» (Ин. 7, </a:t>
            </a:r>
            <a:r>
              <a:rPr lang="ru-RU" sz="1600" b="1" i="1" dirty="0" smtClean="0">
                <a:solidFill>
                  <a:schemeClr val="tx1"/>
                </a:solidFill>
              </a:rPr>
              <a:t>5). Давид</a:t>
            </a:r>
            <a:r>
              <a:rPr lang="ru-RU" sz="1600" b="1" i="1" dirty="0">
                <a:solidFill>
                  <a:schemeClr val="tx1"/>
                </a:solidFill>
              </a:rPr>
              <a:t>, несмотря на благотворительность, был гоним; и на Господа, творящего чудеса, клеветали и бросали камни. Давид победил и воцарился кротостью; и Господь воцарился, приняв крест по кротости. Итак, видишь ли, в каком смысле говорится, что Он воссел на престоле </a:t>
            </a:r>
            <a:r>
              <a:rPr lang="ru-RU" sz="1600" b="1" i="1" dirty="0" err="1">
                <a:solidFill>
                  <a:schemeClr val="tx1"/>
                </a:solidFill>
              </a:rPr>
              <a:t>Давидовом</a:t>
            </a:r>
            <a:r>
              <a:rPr lang="ru-RU" sz="1600" b="1" i="1" dirty="0">
                <a:solidFill>
                  <a:schemeClr val="tx1"/>
                </a:solidFill>
              </a:rPr>
              <a:t>?».</a:t>
            </a:r>
          </a:p>
        </p:txBody>
      </p:sp>
    </p:spTree>
    <p:extLst>
      <p:ext uri="{BB962C8B-B14F-4D97-AF65-F5344CB8AC3E}">
        <p14:creationId xmlns:p14="http://schemas.microsoft.com/office/powerpoint/2010/main" val="16966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640960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34-35 стихи: «Мария </a:t>
            </a:r>
            <a:r>
              <a:rPr lang="ru-RU" sz="2200" b="1" dirty="0">
                <a:solidFill>
                  <a:schemeClr val="tx1"/>
                </a:solidFill>
              </a:rPr>
              <a:t>же сказала Ангелу: как будет это, когда Я мужа не знаю</a:t>
            </a:r>
            <a:r>
              <a:rPr lang="ru-RU" sz="2200" b="1" dirty="0" smtClean="0">
                <a:solidFill>
                  <a:schemeClr val="tx1"/>
                </a:solidFill>
              </a:rPr>
              <a:t>? Ангел </a:t>
            </a:r>
            <a:r>
              <a:rPr lang="ru-RU" sz="2200" b="1" dirty="0">
                <a:solidFill>
                  <a:schemeClr val="tx1"/>
                </a:solidFill>
              </a:rPr>
              <a:t>сказал Ей в ответ: Дух </a:t>
            </a:r>
            <a:r>
              <a:rPr lang="ru-RU" sz="2200" b="1" dirty="0" err="1">
                <a:solidFill>
                  <a:schemeClr val="tx1"/>
                </a:solidFill>
              </a:rPr>
              <a:t>Святый</a:t>
            </a:r>
            <a:r>
              <a:rPr lang="ru-RU" sz="2200" b="1" dirty="0">
                <a:solidFill>
                  <a:schemeClr val="tx1"/>
                </a:solidFill>
              </a:rPr>
              <a:t> найдет на Тебя, и сила Всевышнего осенит Тебя; посему и рождаемое Святое наречется Сыном </a:t>
            </a:r>
            <a:r>
              <a:rPr lang="ru-RU" sz="2200" b="1" dirty="0" smtClean="0">
                <a:solidFill>
                  <a:schemeClr val="tx1"/>
                </a:solidFill>
              </a:rPr>
              <a:t>Божиим».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лекции по Н. З\благовещение картинки\25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714217"/>
            <a:ext cx="6933596" cy="5144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1" y="2060848"/>
            <a:ext cx="3273626" cy="158417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Вопрос Девы не из-за  неверия, как у </a:t>
            </a:r>
            <a:r>
              <a:rPr lang="ru-RU" b="1" dirty="0" err="1" smtClean="0">
                <a:solidFill>
                  <a:schemeClr val="tx1"/>
                </a:solidFill>
              </a:rPr>
              <a:t>Захарии</a:t>
            </a:r>
            <a:r>
              <a:rPr lang="ru-RU" b="1" dirty="0" smtClean="0">
                <a:solidFill>
                  <a:schemeClr val="tx1"/>
                </a:solidFill>
              </a:rPr>
              <a:t>, а из желания узнать , каким образом совершится сказанное Ангелом, ведь Она дала обет девства на всю жизнь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9" y="3861048"/>
            <a:ext cx="2841578" cy="124874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Рождение Иисуса Христа происходит  сверхъестественным образом, действием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 Святого Духа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5661248"/>
            <a:ext cx="8602219" cy="10801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 smtClean="0">
                <a:solidFill>
                  <a:schemeClr val="tx1"/>
                </a:solidFill>
              </a:rPr>
              <a:t>: «Дева </a:t>
            </a:r>
            <a:r>
              <a:rPr lang="ru-RU" sz="1600" b="1" i="1" dirty="0">
                <a:solidFill>
                  <a:schemeClr val="tx1"/>
                </a:solidFill>
              </a:rPr>
              <a:t>сказала: «</a:t>
            </a:r>
            <a:r>
              <a:rPr lang="ru-RU" sz="1600" b="1" i="1" dirty="0" err="1">
                <a:solidFill>
                  <a:schemeClr val="tx1"/>
                </a:solidFill>
              </a:rPr>
              <a:t>кaк</a:t>
            </a:r>
            <a:r>
              <a:rPr lang="ru-RU" sz="1600" b="1" i="1" dirty="0">
                <a:solidFill>
                  <a:schemeClr val="tx1"/>
                </a:solidFill>
              </a:rPr>
              <a:t> будет это» не потому, что она как бы не поверила, но потому, что она, как мудрая и разумная, желала узнать образ настоящего события, ибо ничего подобного не было прежде сего и ни после сего не будет. Поэтому и Ангел прощает Ей и не осуждает как </a:t>
            </a:r>
            <a:r>
              <a:rPr lang="ru-RU" sz="1600" b="1" i="1" dirty="0" err="1">
                <a:solidFill>
                  <a:schemeClr val="tx1"/>
                </a:solidFill>
              </a:rPr>
              <a:t>Захарию</a:t>
            </a:r>
            <a:r>
              <a:rPr lang="ru-RU" sz="1600" b="1" i="1" dirty="0">
                <a:solidFill>
                  <a:schemeClr val="tx1"/>
                </a:solidFill>
              </a:rPr>
              <a:t>, но еще объясняет образ события».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5517232"/>
            <a:ext cx="8602219" cy="122413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i="1" dirty="0" smtClean="0">
                <a:solidFill>
                  <a:schemeClr val="tx1"/>
                </a:solidFill>
              </a:rPr>
              <a:t>.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 smtClean="0">
                <a:solidFill>
                  <a:schemeClr val="tx1"/>
                </a:solidFill>
              </a:rPr>
              <a:t>: ««</a:t>
            </a:r>
            <a:r>
              <a:rPr lang="ru-RU" sz="1600" b="1" i="1" dirty="0">
                <a:solidFill>
                  <a:schemeClr val="tx1"/>
                </a:solidFill>
              </a:rPr>
              <a:t>Дух </a:t>
            </a:r>
            <a:r>
              <a:rPr lang="ru-RU" sz="1600" b="1" i="1" dirty="0" err="1">
                <a:solidFill>
                  <a:schemeClr val="tx1"/>
                </a:solidFill>
              </a:rPr>
              <a:t>Святый</a:t>
            </a:r>
            <a:r>
              <a:rPr lang="ru-RU" sz="1600" b="1" i="1" dirty="0">
                <a:solidFill>
                  <a:schemeClr val="tx1"/>
                </a:solidFill>
              </a:rPr>
              <a:t>, - говорит, - найдет на Тебя», </a:t>
            </a:r>
            <a:r>
              <a:rPr lang="ru-RU" sz="1600" b="1" i="1" dirty="0" err="1">
                <a:solidFill>
                  <a:schemeClr val="tx1"/>
                </a:solidFill>
              </a:rPr>
              <a:t>устрояя</a:t>
            </a:r>
            <a:r>
              <a:rPr lang="ru-RU" sz="1600" b="1" i="1" dirty="0">
                <a:solidFill>
                  <a:schemeClr val="tx1"/>
                </a:solidFill>
              </a:rPr>
              <a:t> утробу Твою плодоносной и созидая плоть для единосущного Слова</a:t>
            </a:r>
            <a:r>
              <a:rPr lang="ru-RU" sz="1600" b="1" i="1" dirty="0" smtClean="0">
                <a:solidFill>
                  <a:schemeClr val="tx1"/>
                </a:solidFill>
              </a:rPr>
              <a:t>. «И </a:t>
            </a:r>
            <a:r>
              <a:rPr lang="ru-RU" sz="1600" b="1" i="1" dirty="0">
                <a:solidFill>
                  <a:schemeClr val="tx1"/>
                </a:solidFill>
              </a:rPr>
              <a:t>сила Всевышнего, - Сын Божий, ибо Христос есть сила Божия (1 Кор. 1, 24), - осенит Тебя», то есть покроет Тебя, окружит Тебя со всех сторон. Ибо как птица осеняет совершенно своих птенцов, накрывая своими крыльями, так сила Божия объяла Деву совершенно».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877272"/>
            <a:ext cx="8602219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Прп</a:t>
            </a:r>
            <a:r>
              <a:rPr lang="ru-RU" sz="1600" b="1" dirty="0" smtClean="0">
                <a:solidFill>
                  <a:schemeClr val="tx1"/>
                </a:solidFill>
              </a:rPr>
              <a:t>. Иоанн </a:t>
            </a:r>
            <a:r>
              <a:rPr lang="ru-RU" sz="1600" b="1" dirty="0" err="1">
                <a:solidFill>
                  <a:schemeClr val="tx1"/>
                </a:solidFill>
              </a:rPr>
              <a:t>Дамаскин</a:t>
            </a:r>
            <a:r>
              <a:rPr lang="ru-RU" sz="1600" b="1" i="1" dirty="0">
                <a:solidFill>
                  <a:schemeClr val="tx1"/>
                </a:solidFill>
              </a:rPr>
              <a:t>: «Сын Божий, говорит святой Иоанн </a:t>
            </a:r>
            <a:r>
              <a:rPr lang="ru-RU" sz="1600" b="1" i="1" dirty="0" err="1">
                <a:solidFill>
                  <a:schemeClr val="tx1"/>
                </a:solidFill>
              </a:rPr>
              <a:t>Дамаскин</a:t>
            </a:r>
            <a:r>
              <a:rPr lang="ru-RU" sz="1600" b="1" i="1" dirty="0">
                <a:solidFill>
                  <a:schemeClr val="tx1"/>
                </a:solidFill>
              </a:rPr>
              <a:t>, из пречистых и девственных кровей образовал Себе </a:t>
            </a:r>
            <a:r>
              <a:rPr lang="ru-RU" sz="1600" b="1" i="1" dirty="0" err="1">
                <a:solidFill>
                  <a:schemeClr val="tx1"/>
                </a:solidFill>
              </a:rPr>
              <a:t>начаток</a:t>
            </a:r>
            <a:r>
              <a:rPr lang="ru-RU" sz="1600" b="1" i="1" dirty="0">
                <a:solidFill>
                  <a:schemeClr val="tx1"/>
                </a:solidFill>
              </a:rPr>
              <a:t> нашего естества, плоть, оживленную душой словесной и разумной, но образовал не из семени, а творчески» </a:t>
            </a:r>
          </a:p>
        </p:txBody>
      </p:sp>
    </p:spTree>
    <p:extLst>
      <p:ext uri="{BB962C8B-B14F-4D97-AF65-F5344CB8AC3E}">
        <p14:creationId xmlns:p14="http://schemas.microsoft.com/office/powerpoint/2010/main" val="25617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19" y="332656"/>
            <a:ext cx="8712969" cy="136815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36-37 стихи: «Вот </a:t>
            </a:r>
            <a:r>
              <a:rPr lang="ru-RU" sz="2400" b="1" dirty="0">
                <a:solidFill>
                  <a:schemeClr val="tx1"/>
                </a:solidFill>
              </a:rPr>
              <a:t>и </a:t>
            </a:r>
            <a:r>
              <a:rPr lang="ru-RU" sz="2400" b="1" dirty="0" err="1">
                <a:solidFill>
                  <a:schemeClr val="tx1"/>
                </a:solidFill>
              </a:rPr>
              <a:t>Елисавета</a:t>
            </a:r>
            <a:r>
              <a:rPr lang="ru-RU" sz="2400" b="1" dirty="0">
                <a:solidFill>
                  <a:schemeClr val="tx1"/>
                </a:solidFill>
              </a:rPr>
              <a:t>, родственница Твоя, называемая неплодною, и она зачала сына в старости своей, и ей уже шестой месяц,  ибо у Бога не останется бессильным никакое </a:t>
            </a:r>
            <a:r>
              <a:rPr lang="ru-RU" sz="2400" b="1" dirty="0" smtClean="0">
                <a:solidFill>
                  <a:schemeClr val="tx1"/>
                </a:solidFill>
              </a:rPr>
              <a:t>слово».</a:t>
            </a:r>
            <a:endParaRPr lang="ru-RU" sz="2400" dirty="0"/>
          </a:p>
        </p:txBody>
      </p:sp>
      <p:pic>
        <p:nvPicPr>
          <p:cNvPr id="1026" name="Picture 2" descr="I:\лекции по Н. З\благовещение картинки\85689551_55580x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5760641" cy="477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6120680" y="2060848"/>
            <a:ext cx="2843808" cy="144016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Доказательство истинности слов Ангела – разрешение от </a:t>
            </a:r>
            <a:r>
              <a:rPr lang="ru-RU" sz="2000" b="1" dirty="0" err="1" smtClean="0">
                <a:solidFill>
                  <a:schemeClr val="tx1"/>
                </a:solidFill>
              </a:rPr>
              <a:t>неплодства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Елисаветы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0680" y="3933056"/>
            <a:ext cx="2843808" cy="100811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Елисавета</a:t>
            </a:r>
            <a:r>
              <a:rPr lang="ru-RU" sz="2000" b="1" dirty="0" smtClean="0">
                <a:solidFill>
                  <a:schemeClr val="tx1"/>
                </a:solidFill>
              </a:rPr>
              <a:t> и Мария были двоюродными сестрами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E:\лекции по Н. З\благовещение картинки\10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6192688" cy="47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7416824" cy="122413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38 стих: «Тогда </a:t>
            </a:r>
            <a:r>
              <a:rPr lang="ru-RU" sz="2400" b="1" dirty="0">
                <a:solidFill>
                  <a:schemeClr val="tx1"/>
                </a:solidFill>
              </a:rPr>
              <a:t>Мария сказала: се, Раба Господня; да будет Мне по слову твоему. И отошел от Нее </a:t>
            </a:r>
            <a:r>
              <a:rPr lang="ru-RU" sz="2400" b="1" dirty="0" smtClean="0">
                <a:solidFill>
                  <a:schemeClr val="tx1"/>
                </a:solidFill>
              </a:rPr>
              <a:t>Ангел».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1844824"/>
            <a:ext cx="2376264" cy="216024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«Я - доска живописца; пусть пишет живописец, что он хочет; пусть творит Господь, что Ему </a:t>
            </a:r>
            <a:r>
              <a:rPr lang="ru-RU" sz="2000" b="1" i="1" dirty="0" smtClean="0">
                <a:solidFill>
                  <a:schemeClr val="tx1"/>
                </a:solidFill>
              </a:rPr>
              <a:t>угодно»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Блж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Феофилакт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4237310"/>
            <a:ext cx="2376264" cy="214401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Согласие  Пресвятой Девы на </a:t>
            </a:r>
            <a:r>
              <a:rPr lang="ru-RU" sz="2000" b="1" dirty="0" err="1" smtClean="0">
                <a:solidFill>
                  <a:schemeClr val="tx1"/>
                </a:solidFill>
              </a:rPr>
              <a:t>благовестие</a:t>
            </a:r>
            <a:r>
              <a:rPr lang="ru-RU" sz="2000" b="1" dirty="0" smtClean="0">
                <a:solidFill>
                  <a:schemeClr val="tx1"/>
                </a:solidFill>
              </a:rPr>
              <a:t> Ангела – момент зачатия Иисуса Христа, момент </a:t>
            </a:r>
            <a:r>
              <a:rPr lang="ru-RU" sz="2000" b="1" dirty="0" err="1" smtClean="0">
                <a:solidFill>
                  <a:schemeClr val="tx1"/>
                </a:solidFill>
              </a:rPr>
              <a:t>Боговоплощения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42000"/>
            </a:blip>
            <a:srcRect/>
            <a:stretch>
              <a:fillRect/>
            </a:stretch>
          </a:blipFill>
        </p:spPr>
        <p:txBody>
          <a:bodyPr lIns="108000" tIns="36000" rIns="108000" bIns="72000"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45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45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45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4500" b="1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39 </a:t>
            </a:r>
            <a:r>
              <a:rPr lang="ru-RU" sz="5500" b="1" dirty="0">
                <a:solidFill>
                  <a:srgbClr val="002060"/>
                </a:solidFill>
              </a:rPr>
              <a:t>Встав же Мария во дни сии, с поспешностью пошла в нагорную страну, в город Иудин,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40 </a:t>
            </a:r>
            <a:r>
              <a:rPr lang="ru-RU" sz="5500" b="1" dirty="0">
                <a:solidFill>
                  <a:srgbClr val="002060"/>
                </a:solidFill>
              </a:rPr>
              <a:t>и вошла в дом </a:t>
            </a:r>
            <a:r>
              <a:rPr lang="ru-RU" sz="5500" b="1" dirty="0" err="1">
                <a:solidFill>
                  <a:srgbClr val="002060"/>
                </a:solidFill>
              </a:rPr>
              <a:t>Захарии</a:t>
            </a:r>
            <a:r>
              <a:rPr lang="ru-RU" sz="5500" b="1" dirty="0">
                <a:solidFill>
                  <a:srgbClr val="002060"/>
                </a:solidFill>
              </a:rPr>
              <a:t>, и приветствовала </a:t>
            </a:r>
            <a:r>
              <a:rPr lang="ru-RU" sz="5500" b="1" dirty="0" err="1">
                <a:solidFill>
                  <a:srgbClr val="002060"/>
                </a:solidFill>
              </a:rPr>
              <a:t>Елисавету</a:t>
            </a:r>
            <a:r>
              <a:rPr lang="ru-RU" sz="5500" b="1" dirty="0">
                <a:solidFill>
                  <a:srgbClr val="002060"/>
                </a:solidFill>
              </a:rPr>
              <a:t>.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41 </a:t>
            </a:r>
            <a:r>
              <a:rPr lang="ru-RU" sz="5500" b="1" dirty="0">
                <a:solidFill>
                  <a:srgbClr val="002060"/>
                </a:solidFill>
              </a:rPr>
              <a:t>Когда </a:t>
            </a:r>
            <a:r>
              <a:rPr lang="ru-RU" sz="5500" b="1" dirty="0" err="1">
                <a:solidFill>
                  <a:srgbClr val="002060"/>
                </a:solidFill>
              </a:rPr>
              <a:t>Елисавета</a:t>
            </a:r>
            <a:r>
              <a:rPr lang="ru-RU" sz="5500" b="1" dirty="0">
                <a:solidFill>
                  <a:srgbClr val="002060"/>
                </a:solidFill>
              </a:rPr>
              <a:t> услышала приветствие Марии, взыграл младенец во чреве ее; и </a:t>
            </a:r>
            <a:r>
              <a:rPr lang="ru-RU" sz="5500" b="1" dirty="0" err="1">
                <a:solidFill>
                  <a:srgbClr val="002060"/>
                </a:solidFill>
              </a:rPr>
              <a:t>Елисавета</a:t>
            </a:r>
            <a:r>
              <a:rPr lang="ru-RU" sz="5500" b="1" dirty="0">
                <a:solidFill>
                  <a:srgbClr val="002060"/>
                </a:solidFill>
              </a:rPr>
              <a:t> исполнилась </a:t>
            </a:r>
            <a:r>
              <a:rPr lang="ru-RU" sz="5500" b="1" dirty="0" err="1">
                <a:solidFill>
                  <a:srgbClr val="002060"/>
                </a:solidFill>
              </a:rPr>
              <a:t>Святаго</a:t>
            </a:r>
            <a:r>
              <a:rPr lang="ru-RU" sz="5500" b="1" dirty="0">
                <a:solidFill>
                  <a:srgbClr val="002060"/>
                </a:solidFill>
              </a:rPr>
              <a:t> Духа,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42 </a:t>
            </a:r>
            <a:r>
              <a:rPr lang="ru-RU" sz="5500" b="1" dirty="0">
                <a:solidFill>
                  <a:srgbClr val="002060"/>
                </a:solidFill>
              </a:rPr>
              <a:t>и воскликнула громким голосом, и сказала: благословенна Ты между женами, и благословен плод чрева Твоего!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43 </a:t>
            </a:r>
            <a:r>
              <a:rPr lang="ru-RU" sz="5500" b="1" dirty="0">
                <a:solidFill>
                  <a:srgbClr val="002060"/>
                </a:solidFill>
              </a:rPr>
              <a:t>И откуда это мне, что пришла Матерь Господа моего ко мне?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44 </a:t>
            </a:r>
            <a:r>
              <a:rPr lang="ru-RU" sz="5500" b="1" dirty="0">
                <a:solidFill>
                  <a:srgbClr val="002060"/>
                </a:solidFill>
              </a:rPr>
              <a:t>Ибо когда голос приветствия Твоего дошел до слуха моего, взыграл младенец радостно во чреве моем.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45 </a:t>
            </a:r>
            <a:r>
              <a:rPr lang="ru-RU" sz="5500" b="1" dirty="0">
                <a:solidFill>
                  <a:srgbClr val="002060"/>
                </a:solidFill>
              </a:rPr>
              <a:t>И блаженна Уверовавшая, потому что совершится сказанное Ей от Господа.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46 </a:t>
            </a:r>
            <a:r>
              <a:rPr lang="ru-RU" sz="5500" b="1" dirty="0">
                <a:solidFill>
                  <a:srgbClr val="002060"/>
                </a:solidFill>
              </a:rPr>
              <a:t>И сказала Мария: </a:t>
            </a:r>
            <a:r>
              <a:rPr lang="ru-RU" sz="5500" b="1" dirty="0" err="1">
                <a:solidFill>
                  <a:srgbClr val="002060"/>
                </a:solidFill>
              </a:rPr>
              <a:t>величит</a:t>
            </a:r>
            <a:r>
              <a:rPr lang="ru-RU" sz="5500" b="1" dirty="0">
                <a:solidFill>
                  <a:srgbClr val="002060"/>
                </a:solidFill>
              </a:rPr>
              <a:t> душа Моя Господа</a:t>
            </a:r>
            <a:r>
              <a:rPr lang="ru-RU" sz="5500" b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47 </a:t>
            </a:r>
            <a:r>
              <a:rPr lang="ru-RU" sz="5500" b="1" dirty="0">
                <a:solidFill>
                  <a:srgbClr val="002060"/>
                </a:solidFill>
              </a:rPr>
              <a:t>и возрадовался дух Мой о Боге, Спасителе Моем,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48 </a:t>
            </a:r>
            <a:r>
              <a:rPr lang="ru-RU" sz="5500" b="1" dirty="0">
                <a:solidFill>
                  <a:srgbClr val="002060"/>
                </a:solidFill>
              </a:rPr>
              <a:t>что призрел Он на смирение Рабы Своей, ибо отныне будут ублажать Меня все роды;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49 </a:t>
            </a:r>
            <a:r>
              <a:rPr lang="ru-RU" sz="5500" b="1" dirty="0">
                <a:solidFill>
                  <a:srgbClr val="002060"/>
                </a:solidFill>
              </a:rPr>
              <a:t>что сотворил Мне величие Сильный, и свято имя Его;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50 </a:t>
            </a:r>
            <a:r>
              <a:rPr lang="ru-RU" sz="5500" b="1" dirty="0">
                <a:solidFill>
                  <a:srgbClr val="002060"/>
                </a:solidFill>
              </a:rPr>
              <a:t>и милость Его в роды родов к боящимся Его;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51 </a:t>
            </a:r>
            <a:r>
              <a:rPr lang="ru-RU" sz="5500" b="1" dirty="0">
                <a:solidFill>
                  <a:srgbClr val="002060"/>
                </a:solidFill>
              </a:rPr>
              <a:t>явил силу мышцы Своей; рассеял надменных помышлениями сердца их;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52 </a:t>
            </a:r>
            <a:r>
              <a:rPr lang="ru-RU" sz="5500" b="1" dirty="0">
                <a:solidFill>
                  <a:srgbClr val="002060"/>
                </a:solidFill>
              </a:rPr>
              <a:t>низложил сильных с престолов, и вознес смиренных;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53 </a:t>
            </a:r>
            <a:r>
              <a:rPr lang="ru-RU" sz="5500" b="1" dirty="0">
                <a:solidFill>
                  <a:srgbClr val="002060"/>
                </a:solidFill>
              </a:rPr>
              <a:t>алчущих исполнил благ, и </a:t>
            </a:r>
            <a:r>
              <a:rPr lang="ru-RU" sz="5500" b="1" dirty="0" err="1">
                <a:solidFill>
                  <a:srgbClr val="002060"/>
                </a:solidFill>
              </a:rPr>
              <a:t>богатящихся</a:t>
            </a:r>
            <a:r>
              <a:rPr lang="ru-RU" sz="5500" b="1" dirty="0">
                <a:solidFill>
                  <a:srgbClr val="002060"/>
                </a:solidFill>
              </a:rPr>
              <a:t> отпустил ни с чем;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54 </a:t>
            </a:r>
            <a:r>
              <a:rPr lang="ru-RU" sz="5500" b="1" dirty="0">
                <a:solidFill>
                  <a:srgbClr val="002060"/>
                </a:solidFill>
              </a:rPr>
              <a:t>воспринял Израиля, отрока Своего, </a:t>
            </a:r>
            <a:r>
              <a:rPr lang="ru-RU" sz="5500" b="1" dirty="0" err="1">
                <a:solidFill>
                  <a:srgbClr val="002060"/>
                </a:solidFill>
              </a:rPr>
              <a:t>воспомянув</a:t>
            </a:r>
            <a:r>
              <a:rPr lang="ru-RU" sz="5500" b="1" dirty="0">
                <a:solidFill>
                  <a:srgbClr val="002060"/>
                </a:solidFill>
              </a:rPr>
              <a:t> милость,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55 </a:t>
            </a:r>
            <a:r>
              <a:rPr lang="ru-RU" sz="5500" b="1" dirty="0">
                <a:solidFill>
                  <a:srgbClr val="002060"/>
                </a:solidFill>
              </a:rPr>
              <a:t>как говорил отцам нашим, к Аврааму и семени его до века. </a:t>
            </a:r>
            <a:endParaRPr lang="ru-RU" sz="55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002060"/>
                </a:solidFill>
              </a:rPr>
              <a:t>56 </a:t>
            </a:r>
            <a:r>
              <a:rPr lang="ru-RU" sz="5500" b="1" dirty="0">
                <a:solidFill>
                  <a:srgbClr val="002060"/>
                </a:solidFill>
              </a:rPr>
              <a:t>Пребыла же Мария с нею около трех месяцев, и возвратилась в дом свой.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08520" y="116632"/>
            <a:ext cx="9252520" cy="504056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80000"/>
                  <a:satMod val="30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Свидание Пресвятой Девы Марии с </a:t>
            </a:r>
            <a:r>
              <a:rPr lang="ru-RU" sz="2400" b="1" dirty="0" err="1" smtClean="0">
                <a:solidFill>
                  <a:schemeClr val="tx1"/>
                </a:solidFill>
              </a:rPr>
              <a:t>Елисаветой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(</a:t>
            </a:r>
            <a:r>
              <a:rPr lang="ru-RU" sz="2400" b="1" dirty="0" err="1" smtClean="0">
                <a:solidFill>
                  <a:schemeClr val="tx1"/>
                </a:solidFill>
              </a:rPr>
              <a:t>Лк</a:t>
            </a:r>
            <a:r>
              <a:rPr lang="ru-RU" sz="2400" b="1" dirty="0" smtClean="0">
                <a:solidFill>
                  <a:schemeClr val="tx1"/>
                </a:solidFill>
              </a:rPr>
              <a:t>. 1,39-56)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260648"/>
            <a:ext cx="4032447" cy="29523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39-40 стихи: «Встав </a:t>
            </a:r>
            <a:r>
              <a:rPr lang="ru-RU" sz="2400" b="1" dirty="0">
                <a:solidFill>
                  <a:schemeClr val="tx1"/>
                </a:solidFill>
              </a:rPr>
              <a:t>же Мария во дни сии, с поспешностью пошла в нагорную страну, в город Иудин, </a:t>
            </a:r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вошла в дом </a:t>
            </a:r>
            <a:r>
              <a:rPr lang="ru-RU" sz="2400" b="1" dirty="0" err="1">
                <a:solidFill>
                  <a:schemeClr val="tx1"/>
                </a:solidFill>
              </a:rPr>
              <a:t>Захарии</a:t>
            </a:r>
            <a:r>
              <a:rPr lang="ru-RU" sz="2400" b="1" dirty="0">
                <a:solidFill>
                  <a:schemeClr val="tx1"/>
                </a:solidFill>
              </a:rPr>
              <a:t>, и приветствовала </a:t>
            </a:r>
            <a:r>
              <a:rPr lang="ru-RU" sz="2400" b="1" dirty="0" err="1" smtClean="0">
                <a:solidFill>
                  <a:schemeClr val="tx1"/>
                </a:solidFill>
              </a:rPr>
              <a:t>Елисавету</a:t>
            </a:r>
            <a:r>
              <a:rPr lang="ru-RU" sz="2400" b="1" dirty="0" smtClean="0">
                <a:solidFill>
                  <a:schemeClr val="tx1"/>
                </a:solidFill>
              </a:rPr>
              <a:t>».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E:\лекции по Н. З\maria_elisab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20480" cy="647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5076694"/>
            <a:ext cx="4032447" cy="1448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 Преданию, город Иудин, в котором жили </a:t>
            </a:r>
            <a:r>
              <a:rPr lang="ru-RU" sz="2000" b="1" dirty="0" err="1" smtClean="0">
                <a:solidFill>
                  <a:schemeClr val="tx1"/>
                </a:solidFill>
              </a:rPr>
              <a:t>Захария</a:t>
            </a:r>
            <a:r>
              <a:rPr lang="ru-RU" sz="2000" b="1" dirty="0" smtClean="0">
                <a:solidFill>
                  <a:schemeClr val="tx1"/>
                </a:solidFill>
              </a:rPr>
              <a:t> и </a:t>
            </a:r>
            <a:r>
              <a:rPr lang="ru-RU" sz="2000" b="1" dirty="0" err="1" smtClean="0">
                <a:solidFill>
                  <a:schemeClr val="tx1"/>
                </a:solidFill>
              </a:rPr>
              <a:t>Елисавета</a:t>
            </a:r>
            <a:r>
              <a:rPr lang="ru-RU" sz="2000" b="1" dirty="0" smtClean="0">
                <a:solidFill>
                  <a:schemeClr val="tx1"/>
                </a:solidFill>
              </a:rPr>
              <a:t>, был город </a:t>
            </a:r>
            <a:r>
              <a:rPr lang="ru-RU" sz="2000" b="1" dirty="0" err="1" smtClean="0">
                <a:solidFill>
                  <a:schemeClr val="tx1"/>
                </a:solidFill>
              </a:rPr>
              <a:t>Иута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>
                <a:solidFill>
                  <a:schemeClr val="tx1"/>
                </a:solidFill>
              </a:rPr>
              <a:t>близ священнического города </a:t>
            </a:r>
            <a:r>
              <a:rPr lang="ru-RU" sz="2000" b="1" dirty="0" err="1">
                <a:solidFill>
                  <a:schemeClr val="tx1"/>
                </a:solidFill>
              </a:rPr>
              <a:t>Хеврон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60031" y="3424755"/>
            <a:ext cx="4032447" cy="14444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«С поспешность» - не по неверию, спешит удостоверится в истинности знамения, а радуясь за свою родственницу спешит поздравить ее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60648"/>
            <a:ext cx="7599708" cy="10081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Дом, в котором жили праведный </a:t>
            </a:r>
            <a:r>
              <a:rPr lang="ru-RU" sz="2800" b="1" dirty="0" err="1" smtClean="0">
                <a:solidFill>
                  <a:schemeClr val="tx1"/>
                </a:solidFill>
              </a:rPr>
              <a:t>Захария</a:t>
            </a:r>
            <a:r>
              <a:rPr lang="ru-RU" sz="2800" b="1" dirty="0" smtClean="0">
                <a:solidFill>
                  <a:schemeClr val="tx1"/>
                </a:solidFill>
              </a:rPr>
              <a:t> и Елизавета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I:\лекции по Н. З\д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4" y="1484784"/>
            <a:ext cx="7704856" cy="5136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073" y="116632"/>
            <a:ext cx="8755084" cy="1960758"/>
          </a:xfrm>
          <a:prstGeom prst="roundRect">
            <a:avLst/>
          </a:prstGeom>
          <a:gradFill flip="none" rotWithShape="1">
            <a:gsLst>
              <a:gs pos="38000">
                <a:srgbClr val="03D4A8"/>
              </a:gs>
              <a:gs pos="46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41-45 стихи: «Когда </a:t>
            </a:r>
            <a:r>
              <a:rPr lang="ru-RU" sz="2000" b="1" dirty="0" err="1">
                <a:solidFill>
                  <a:schemeClr val="tx1"/>
                </a:solidFill>
              </a:rPr>
              <a:t>Елисавета</a:t>
            </a:r>
            <a:r>
              <a:rPr lang="ru-RU" sz="2000" b="1" dirty="0">
                <a:solidFill>
                  <a:schemeClr val="tx1"/>
                </a:solidFill>
              </a:rPr>
              <a:t> услышала приветствие Марии, взыграл младенец во чреве ее; и </a:t>
            </a:r>
            <a:r>
              <a:rPr lang="ru-RU" sz="2000" b="1" dirty="0" err="1">
                <a:solidFill>
                  <a:schemeClr val="tx1"/>
                </a:solidFill>
              </a:rPr>
              <a:t>Елисавета</a:t>
            </a:r>
            <a:r>
              <a:rPr lang="ru-RU" sz="2000" b="1" dirty="0">
                <a:solidFill>
                  <a:schemeClr val="tx1"/>
                </a:solidFill>
              </a:rPr>
              <a:t> исполнилась </a:t>
            </a:r>
            <a:r>
              <a:rPr lang="ru-RU" sz="2000" b="1" dirty="0" err="1">
                <a:solidFill>
                  <a:schemeClr val="tx1"/>
                </a:solidFill>
              </a:rPr>
              <a:t>Святаго</a:t>
            </a:r>
            <a:r>
              <a:rPr lang="ru-RU" sz="2000" b="1" dirty="0">
                <a:solidFill>
                  <a:schemeClr val="tx1"/>
                </a:solidFill>
              </a:rPr>
              <a:t> Духа, </a:t>
            </a:r>
            <a:r>
              <a:rPr lang="ru-RU" sz="2000" b="1" dirty="0" smtClean="0">
                <a:solidFill>
                  <a:schemeClr val="tx1"/>
                </a:solidFill>
              </a:rPr>
              <a:t> и </a:t>
            </a:r>
            <a:r>
              <a:rPr lang="ru-RU" sz="2000" b="1" dirty="0">
                <a:solidFill>
                  <a:schemeClr val="tx1"/>
                </a:solidFill>
              </a:rPr>
              <a:t>воскликнула громким голосом, и сказала: благословенна Ты между женами, и благословен плод чрева Твоего! </a:t>
            </a:r>
            <a:r>
              <a:rPr lang="ru-RU" sz="2000" b="1" dirty="0" smtClean="0">
                <a:solidFill>
                  <a:schemeClr val="tx1"/>
                </a:solidFill>
              </a:rPr>
              <a:t> И </a:t>
            </a:r>
            <a:r>
              <a:rPr lang="ru-RU" sz="2000" b="1" dirty="0">
                <a:solidFill>
                  <a:schemeClr val="tx1"/>
                </a:solidFill>
              </a:rPr>
              <a:t>откуда это мне, что пришла Матерь Господа моего ко мне? </a:t>
            </a:r>
            <a:r>
              <a:rPr lang="ru-RU" sz="2000" b="1" dirty="0" smtClean="0">
                <a:solidFill>
                  <a:schemeClr val="tx1"/>
                </a:solidFill>
              </a:rPr>
              <a:t> Ибо </a:t>
            </a:r>
            <a:r>
              <a:rPr lang="ru-RU" sz="2000" b="1" dirty="0">
                <a:solidFill>
                  <a:schemeClr val="tx1"/>
                </a:solidFill>
              </a:rPr>
              <a:t>когда голос приветствия Твоего дошел до слуха моего, взыграл младенец радостно во чреве моем. </a:t>
            </a:r>
            <a:r>
              <a:rPr lang="ru-RU" sz="2000" b="1" dirty="0" smtClean="0">
                <a:solidFill>
                  <a:schemeClr val="tx1"/>
                </a:solidFill>
              </a:rPr>
              <a:t> И </a:t>
            </a:r>
            <a:r>
              <a:rPr lang="ru-RU" sz="2000" b="1" dirty="0">
                <a:solidFill>
                  <a:schemeClr val="tx1"/>
                </a:solidFill>
              </a:rPr>
              <a:t>блаженна Уверовавшая, потому что совершится сказанное Ей от </a:t>
            </a:r>
            <a:r>
              <a:rPr lang="ru-RU" sz="2000" b="1" dirty="0" smtClean="0">
                <a:solidFill>
                  <a:schemeClr val="tx1"/>
                </a:solidFill>
              </a:rPr>
              <a:t>Господа».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E:\лекции по Н. З\15936-Champaigne_visitation-376x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" y="2077390"/>
            <a:ext cx="39305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9615" y="2348880"/>
            <a:ext cx="4377542" cy="18002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863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Иоанн Креститель пророчествовал устами </a:t>
            </a:r>
            <a:r>
              <a:rPr lang="ru-RU" sz="2000" b="1" dirty="0" err="1" smtClean="0">
                <a:solidFill>
                  <a:schemeClr val="tx1"/>
                </a:solidFill>
              </a:rPr>
              <a:t>Елисаветы</a:t>
            </a:r>
            <a:r>
              <a:rPr lang="ru-RU" sz="2000" b="1" dirty="0" smtClean="0">
                <a:solidFill>
                  <a:schemeClr val="tx1"/>
                </a:solidFill>
              </a:rPr>
              <a:t> , почувствовав уже во чреве матери, близость Того, к Чьему появлению в мире он должен будет подготовить человечество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 err="1" smtClean="0">
                <a:solidFill>
                  <a:schemeClr val="tx1"/>
                </a:solidFill>
              </a:rPr>
              <a:t>блж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69615" y="4708489"/>
            <a:ext cx="4377542" cy="1168783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Исполнение пророчества об Иоанне Предтечи  архангела Гавриила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Пророчества о грядущем Миссии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252000" rIns="360000" bIns="252000"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Потомок Авраама </a:t>
            </a:r>
            <a:r>
              <a:rPr lang="ru-RU" i="1" dirty="0" smtClean="0"/>
              <a:t>- «И </a:t>
            </a:r>
            <a:r>
              <a:rPr lang="ru-RU" i="1" dirty="0"/>
              <a:t>Я произ­веду от тебя великий народ, и благословлю тебя, и возвеличу имя твое; и будешь ты в благословение. Я благословлю благословляющих тебя, и злословящих тебя прокляну; и благословятся в тебе все </a:t>
            </a:r>
            <a:r>
              <a:rPr lang="ru-RU" i="1" dirty="0" smtClean="0"/>
              <a:t>племена земные»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Быт. </a:t>
            </a:r>
            <a:r>
              <a:rPr lang="ru-RU" dirty="0"/>
              <a:t>12,2-3). </a:t>
            </a:r>
            <a:endParaRPr lang="ru-RU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Потомок Исаака</a:t>
            </a:r>
            <a:r>
              <a:rPr lang="ru-RU" dirty="0" smtClean="0"/>
              <a:t> – «</a:t>
            </a:r>
            <a:r>
              <a:rPr lang="ru-RU" i="1" dirty="0"/>
              <a:t>Бог же сказал (Аврааму): именно Сарра, жена твоя, родит тебе сына, и ты наречешь ему имя: Исаак; и поставлю </a:t>
            </a:r>
            <a:r>
              <a:rPr lang="ru-RU" i="1" dirty="0" smtClean="0"/>
              <a:t>завет </a:t>
            </a:r>
            <a:r>
              <a:rPr lang="ru-RU" i="1" dirty="0"/>
              <a:t>Мой с ним заветом вечным (в том, что Я буду Богом ему и) потомству его после него</a:t>
            </a:r>
            <a:r>
              <a:rPr lang="ru-RU" dirty="0" smtClean="0"/>
              <a:t>» (Быт. </a:t>
            </a:r>
            <a:r>
              <a:rPr lang="ru-RU" dirty="0"/>
              <a:t>17,19</a:t>
            </a:r>
            <a:r>
              <a:rPr lang="ru-RU" dirty="0" smtClean="0"/>
              <a:t>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Потомок Иакова </a:t>
            </a:r>
            <a:r>
              <a:rPr lang="ru-RU" dirty="0" smtClean="0"/>
              <a:t>– «</a:t>
            </a:r>
            <a:r>
              <a:rPr lang="ru-RU" i="1" dirty="0"/>
              <a:t>Вижу Его, но ныне еще нет; зрю Его, но не близко. Восходит </a:t>
            </a:r>
            <a:r>
              <a:rPr lang="ru-RU" b="1" i="1" dirty="0"/>
              <a:t>звезда от Иакова </a:t>
            </a:r>
            <a:r>
              <a:rPr lang="ru-RU" i="1" dirty="0"/>
              <a:t>и восстает жезл от Израиля, и разит князей </a:t>
            </a:r>
            <a:r>
              <a:rPr lang="ru-RU" i="1" dirty="0" err="1"/>
              <a:t>Моава</a:t>
            </a:r>
            <a:r>
              <a:rPr lang="ru-RU" i="1" dirty="0"/>
              <a:t> и сокрушает всех сынов </a:t>
            </a:r>
            <a:r>
              <a:rPr lang="ru-RU" i="1" dirty="0" err="1"/>
              <a:t>Сифовых</a:t>
            </a:r>
            <a:r>
              <a:rPr lang="ru-RU" i="1" dirty="0"/>
              <a:t>. </a:t>
            </a:r>
            <a:r>
              <a:rPr lang="ru-RU" i="1" dirty="0" err="1"/>
              <a:t>Едом</a:t>
            </a:r>
            <a:r>
              <a:rPr lang="ru-RU" i="1" dirty="0"/>
              <a:t> будет под владением, </a:t>
            </a:r>
            <a:r>
              <a:rPr lang="ru-RU" i="1" dirty="0" err="1"/>
              <a:t>Сеир</a:t>
            </a:r>
            <a:r>
              <a:rPr lang="ru-RU" i="1" dirty="0"/>
              <a:t> будет под владением врагов своих, а Израиль явит силу свою. </a:t>
            </a:r>
            <a:r>
              <a:rPr lang="ru-RU" b="1" i="1" dirty="0"/>
              <a:t>Происшедший от Иакова </a:t>
            </a:r>
            <a:r>
              <a:rPr lang="ru-RU" i="1" dirty="0"/>
              <a:t>овладеет и погубит оставшееся от города</a:t>
            </a:r>
            <a:r>
              <a:rPr lang="ru-RU" dirty="0" smtClean="0"/>
              <a:t>» (</a:t>
            </a:r>
            <a:r>
              <a:rPr lang="ru-RU" dirty="0" err="1" smtClean="0"/>
              <a:t>Числ</a:t>
            </a:r>
            <a:r>
              <a:rPr lang="ru-RU" dirty="0" smtClean="0"/>
              <a:t>. </a:t>
            </a:r>
            <a:r>
              <a:rPr lang="ru-RU" dirty="0"/>
              <a:t>24,15-19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3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16632"/>
            <a:ext cx="7992888" cy="6034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 smtClean="0">
                <a:solidFill>
                  <a:schemeClr val="tx1"/>
                </a:solidFill>
              </a:rPr>
              <a:t>Песнь Пресвятой Богородицы (</a:t>
            </a:r>
            <a:r>
              <a:rPr lang="ru-RU" sz="11200" b="1" dirty="0" err="1" smtClean="0">
                <a:solidFill>
                  <a:schemeClr val="tx1"/>
                </a:solidFill>
              </a:rPr>
              <a:t>Лк</a:t>
            </a:r>
            <a:r>
              <a:rPr lang="ru-RU" sz="11200" b="1" dirty="0">
                <a:solidFill>
                  <a:schemeClr val="tx1"/>
                </a:solidFill>
              </a:rPr>
              <a:t>. 1, 46-55</a:t>
            </a:r>
            <a:r>
              <a:rPr lang="ru-RU" sz="11200" b="1" dirty="0" smtClean="0">
                <a:solidFill>
                  <a:schemeClr val="tx1"/>
                </a:solidFill>
              </a:rPr>
              <a:t>)</a:t>
            </a:r>
            <a:endParaRPr lang="ru-RU" dirty="0"/>
          </a:p>
        </p:txBody>
      </p:sp>
      <p:pic>
        <p:nvPicPr>
          <p:cNvPr id="5" name="Picture 3" descr="I:\лекции по Н. З\благовещение картинки\2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29" y="897151"/>
            <a:ext cx="4153902" cy="5960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055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2734" y="1680304"/>
            <a:ext cx="3165130" cy="34674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46-48 стихи: «И </a:t>
            </a:r>
            <a:r>
              <a:rPr lang="ru-RU" sz="2000" b="1" dirty="0">
                <a:solidFill>
                  <a:schemeClr val="tx1"/>
                </a:solidFill>
              </a:rPr>
              <a:t>сказала Мария: </a:t>
            </a:r>
            <a:r>
              <a:rPr lang="ru-RU" sz="2000" b="1" dirty="0" err="1">
                <a:solidFill>
                  <a:schemeClr val="tx1"/>
                </a:solidFill>
              </a:rPr>
              <a:t>величит</a:t>
            </a:r>
            <a:r>
              <a:rPr lang="ru-RU" sz="2000" b="1" dirty="0">
                <a:solidFill>
                  <a:schemeClr val="tx1"/>
                </a:solidFill>
              </a:rPr>
              <a:t> душа Моя Господа, и возрадовался дух Мой о Боге, Спасителе Моем,  что призрел Он на смирение Рабы Своей, ибо отныне будут ублажать Меня все </a:t>
            </a:r>
            <a:r>
              <a:rPr lang="ru-RU" sz="2000" b="1" dirty="0" smtClean="0">
                <a:solidFill>
                  <a:schemeClr val="tx1"/>
                </a:solidFill>
              </a:rPr>
              <a:t>роды»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779911" y="764704"/>
            <a:ext cx="5473871" cy="185509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«Спасителе моём» – спаситель от греха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779912" y="2420888"/>
            <a:ext cx="5473871" cy="194421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«призрел на смирение» - не добродетель смирения, а низкое, бедное положение, которое занимала Дева в иудейском народе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779913" y="4061114"/>
            <a:ext cx="5473870" cy="19601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«ублажать все роды» - прославлять и почитать во всем мире как Матерь Божию, Царицу Небесную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7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40130" y="2132856"/>
            <a:ext cx="3924357" cy="396044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t"/>
            <a:r>
              <a:rPr lang="ru-RU" sz="2400" b="1" i="1" dirty="0" smtClean="0">
                <a:solidFill>
                  <a:schemeClr val="tx1"/>
                </a:solidFill>
              </a:rPr>
              <a:t>«И </a:t>
            </a:r>
            <a:r>
              <a:rPr lang="ru-RU" sz="2400" b="1" i="1" dirty="0">
                <a:solidFill>
                  <a:schemeClr val="tx1"/>
                </a:solidFill>
              </a:rPr>
              <a:t>молилась Анна и говорила: возрадовалось сердце мое в Господе; вознесся рог мой в Боге моем; широко разверзлись уста мои на врагов моих, ибо я радуюсь о спасении </a:t>
            </a:r>
            <a:r>
              <a:rPr lang="ru-RU" sz="2400" b="1" i="1" dirty="0" smtClean="0">
                <a:solidFill>
                  <a:schemeClr val="tx1"/>
                </a:solidFill>
              </a:rPr>
              <a:t>Твоем».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I:\лекции по Н. З\M084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0" y="188640"/>
            <a:ext cx="4660901" cy="650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76056" y="764704"/>
            <a:ext cx="3816424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Песнь </a:t>
            </a:r>
            <a:r>
              <a:rPr lang="ru-RU" sz="2400" b="1" dirty="0">
                <a:solidFill>
                  <a:schemeClr val="bg2">
                    <a:lumMod val="90000"/>
                  </a:schemeClr>
                </a:solidFill>
              </a:rPr>
              <a:t>Анны </a:t>
            </a:r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Пророчицы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bg2">
                    <a:lumMod val="90000"/>
                  </a:schemeClr>
                </a:solidFill>
              </a:rPr>
              <a:t>1 </a:t>
            </a:r>
            <a:r>
              <a:rPr lang="ru-RU" sz="2400" b="1" dirty="0" err="1">
                <a:solidFill>
                  <a:schemeClr val="bg2">
                    <a:lumMod val="90000"/>
                  </a:schemeClr>
                </a:solidFill>
              </a:rPr>
              <a:t>Цар</a:t>
            </a:r>
            <a:r>
              <a:rPr lang="ru-RU" sz="2400" b="1" dirty="0">
                <a:solidFill>
                  <a:schemeClr val="bg2">
                    <a:lumMod val="90000"/>
                  </a:schemeClr>
                </a:solidFill>
              </a:rPr>
              <a:t>. 2, 1</a:t>
            </a:r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</a:rPr>
              <a:t>)</a:t>
            </a:r>
            <a:endParaRPr lang="ru-RU" sz="2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4853" y="692696"/>
            <a:ext cx="3163011" cy="27363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49-50 стихи: «что </a:t>
            </a:r>
            <a:r>
              <a:rPr lang="ru-RU" sz="2400" b="1" dirty="0">
                <a:solidFill>
                  <a:schemeClr val="tx1"/>
                </a:solidFill>
              </a:rPr>
              <a:t>сотворил Мне величие </a:t>
            </a:r>
            <a:r>
              <a:rPr lang="ru-RU" sz="2400" b="1" dirty="0" smtClean="0">
                <a:solidFill>
                  <a:schemeClr val="tx1"/>
                </a:solidFill>
              </a:rPr>
              <a:t>Сильный, и </a:t>
            </a:r>
            <a:r>
              <a:rPr lang="ru-RU" sz="2400" b="1" dirty="0">
                <a:solidFill>
                  <a:schemeClr val="tx1"/>
                </a:solidFill>
              </a:rPr>
              <a:t>свято имя Его и милость Его в роды родов к боящимся </a:t>
            </a:r>
            <a:r>
              <a:rPr lang="ru-RU" sz="2400" b="1" dirty="0" smtClean="0">
                <a:solidFill>
                  <a:schemeClr val="tx1"/>
                </a:solidFill>
              </a:rPr>
              <a:t>Его»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91880" y="-99392"/>
            <a:ext cx="5652121" cy="23042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потому что сотворил </a:t>
            </a:r>
            <a:r>
              <a:rPr lang="ru-RU" sz="2000" b="1" dirty="0">
                <a:solidFill>
                  <a:schemeClr val="tx1"/>
                </a:solidFill>
              </a:rPr>
              <a:t>для меня </a:t>
            </a:r>
            <a:r>
              <a:rPr lang="ru-RU" sz="2000" b="1" dirty="0" smtClean="0">
                <a:solidFill>
                  <a:schemeClr val="tx1"/>
                </a:solidFill>
              </a:rPr>
              <a:t>величайшее</a:t>
            </a:r>
            <a:r>
              <a:rPr lang="ru-RU" sz="2000" b="1" dirty="0">
                <a:solidFill>
                  <a:schemeClr val="tx1"/>
                </a:solidFill>
              </a:rPr>
              <a:t>, неслыханное дело</a:t>
            </a:r>
            <a:r>
              <a:rPr lang="ru-RU" sz="2000" b="1" dirty="0" smtClean="0">
                <a:solidFill>
                  <a:schemeClr val="tx1"/>
                </a:solidFill>
              </a:rPr>
              <a:t>: удостоил стать Матерью Бога по Своему Милосердию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491880" y="1772816"/>
            <a:ext cx="5709369" cy="27002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«Свято </a:t>
            </a:r>
            <a:r>
              <a:rPr lang="ru-RU" sz="2000" b="1" dirty="0">
                <a:solidFill>
                  <a:schemeClr val="tx1"/>
                </a:solidFill>
              </a:rPr>
              <a:t>имя </a:t>
            </a:r>
            <a:r>
              <a:rPr lang="ru-RU" sz="2000" b="1" dirty="0" smtClean="0">
                <a:solidFill>
                  <a:schemeClr val="tx1"/>
                </a:solidFill>
              </a:rPr>
              <a:t>Господне» </a:t>
            </a:r>
            <a:r>
              <a:rPr lang="ru-RU" sz="2000" b="1" dirty="0">
                <a:solidFill>
                  <a:schemeClr val="tx1"/>
                </a:solidFill>
              </a:rPr>
              <a:t>-  </a:t>
            </a:r>
            <a:r>
              <a:rPr lang="ru-RU" sz="2000" b="1" dirty="0" smtClean="0">
                <a:solidFill>
                  <a:schemeClr val="tx1"/>
                </a:solidFill>
              </a:rPr>
              <a:t>по ветхозаветному богословию, Имя  Божие есть </a:t>
            </a:r>
            <a:r>
              <a:rPr lang="ru-RU" sz="2000" b="1" dirty="0">
                <a:solidFill>
                  <a:schemeClr val="tx1"/>
                </a:solidFill>
              </a:rPr>
              <a:t>откровение существа и силы </a:t>
            </a:r>
            <a:r>
              <a:rPr lang="ru-RU" sz="2000" b="1" dirty="0" smtClean="0">
                <a:solidFill>
                  <a:schemeClr val="tx1"/>
                </a:solidFill>
              </a:rPr>
              <a:t>Божией, это  Сам Господь в Своем проявлении пред </a:t>
            </a:r>
            <a:r>
              <a:rPr lang="ru-RU" sz="2000" b="1" dirty="0">
                <a:solidFill>
                  <a:schemeClr val="tx1"/>
                </a:solidFill>
              </a:rPr>
              <a:t>человечеством. 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23529" y="4293096"/>
            <a:ext cx="3024335" cy="22322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51 стих: «явил </a:t>
            </a:r>
            <a:r>
              <a:rPr lang="ru-RU" sz="2400" b="1" dirty="0">
                <a:solidFill>
                  <a:schemeClr val="tx1"/>
                </a:solidFill>
              </a:rPr>
              <a:t>силу мышцы Своей; рассеял надменных </a:t>
            </a:r>
            <a:r>
              <a:rPr lang="ru-RU" sz="2400" b="1" dirty="0" smtClean="0">
                <a:solidFill>
                  <a:schemeClr val="tx1"/>
                </a:solidFill>
              </a:rPr>
              <a:t>помышлениями сердца </a:t>
            </a:r>
            <a:r>
              <a:rPr lang="ru-RU" sz="2400" b="1" dirty="0">
                <a:solidFill>
                  <a:schemeClr val="tx1"/>
                </a:solidFill>
              </a:rPr>
              <a:t>их»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491880" y="3933056"/>
            <a:ext cx="5709370" cy="28803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Показал Свою Силу; </a:t>
            </a:r>
            <a:r>
              <a:rPr lang="ru-RU" sz="2000" b="1" dirty="0" smtClean="0">
                <a:solidFill>
                  <a:schemeClr val="tx1"/>
                </a:solidFill>
              </a:rPr>
              <a:t>«рассеял надменных» </a:t>
            </a:r>
            <a:r>
              <a:rPr lang="ru-RU" sz="2000" b="1" dirty="0">
                <a:solidFill>
                  <a:schemeClr val="tx1"/>
                </a:solidFill>
              </a:rPr>
              <a:t>бесов, изгнав их из душ человеческих и послав одних в бездну, а других - в свиней. </a:t>
            </a:r>
            <a:r>
              <a:rPr lang="ru-RU" sz="2000" b="1" dirty="0" smtClean="0">
                <a:solidFill>
                  <a:schemeClr val="tx1"/>
                </a:solidFill>
              </a:rPr>
              <a:t>Так же можно </a:t>
            </a:r>
            <a:r>
              <a:rPr lang="ru-RU" sz="2000" b="1" dirty="0">
                <a:solidFill>
                  <a:schemeClr val="tx1"/>
                </a:solidFill>
              </a:rPr>
              <a:t>разуметь и  </a:t>
            </a:r>
            <a:r>
              <a:rPr lang="ru-RU" sz="2000" b="1" dirty="0" smtClean="0">
                <a:solidFill>
                  <a:schemeClr val="tx1"/>
                </a:solidFill>
              </a:rPr>
              <a:t>об иудеях</a:t>
            </a:r>
            <a:r>
              <a:rPr lang="ru-RU" sz="2000" b="1" dirty="0">
                <a:solidFill>
                  <a:schemeClr val="tx1"/>
                </a:solidFill>
              </a:rPr>
              <a:t>, которых </a:t>
            </a:r>
            <a:r>
              <a:rPr lang="ru-RU" sz="2000" b="1" dirty="0" smtClean="0">
                <a:solidFill>
                  <a:schemeClr val="tx1"/>
                </a:solidFill>
              </a:rPr>
              <a:t>Господь рассеял по всей земле после 70 г. по Р.Х..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496" y="1556792"/>
            <a:ext cx="2880320" cy="32403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>
            <a:normAutofit fontScale="92500"/>
          </a:bodyPr>
          <a:lstStyle/>
          <a:p>
            <a:pPr marL="0" indent="0" algn="ctr" fontAlgn="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52-53 стих: «низложил </a:t>
            </a:r>
            <a:r>
              <a:rPr lang="ru-RU" sz="2400" b="1" dirty="0">
                <a:solidFill>
                  <a:schemeClr val="tx1"/>
                </a:solidFill>
              </a:rPr>
              <a:t>сильных с престолов, и вознес </a:t>
            </a:r>
            <a:r>
              <a:rPr lang="ru-RU" sz="2400" b="1" dirty="0" smtClean="0">
                <a:solidFill>
                  <a:schemeClr val="tx1"/>
                </a:solidFill>
              </a:rPr>
              <a:t>смиренных; алчущих </a:t>
            </a:r>
            <a:r>
              <a:rPr lang="ru-RU" sz="2400" b="1" dirty="0">
                <a:solidFill>
                  <a:schemeClr val="tx1"/>
                </a:solidFill>
              </a:rPr>
              <a:t>исполнил благ, и </a:t>
            </a:r>
            <a:r>
              <a:rPr lang="ru-RU" sz="2400" b="1" dirty="0" err="1">
                <a:solidFill>
                  <a:schemeClr val="tx1"/>
                </a:solidFill>
              </a:rPr>
              <a:t>богатящихся</a:t>
            </a:r>
            <a:r>
              <a:rPr lang="ru-RU" sz="2400" b="1" dirty="0">
                <a:solidFill>
                  <a:schemeClr val="tx1"/>
                </a:solidFill>
              </a:rPr>
              <a:t> отпустил ни с чем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059832" y="74464"/>
            <a:ext cx="6084168" cy="385859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288000" rIns="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Своим пришествием в мир Христос низложил «бесов, которые господствовали над людьми и в душах человеческих имели престолы, покоясь в </a:t>
            </a:r>
            <a:r>
              <a:rPr lang="ru-RU" sz="2000" b="1" dirty="0" smtClean="0">
                <a:solidFill>
                  <a:schemeClr val="tx1"/>
                </a:solidFill>
              </a:rPr>
              <a:t>них». </a:t>
            </a:r>
            <a:r>
              <a:rPr lang="ru-RU" sz="2000" b="1" dirty="0">
                <a:solidFill>
                  <a:schemeClr val="tx1"/>
                </a:solidFill>
              </a:rPr>
              <a:t>А так же </a:t>
            </a:r>
            <a:r>
              <a:rPr lang="ru-RU" sz="2000" b="1" dirty="0" smtClean="0">
                <a:solidFill>
                  <a:schemeClr val="tx1"/>
                </a:solidFill>
              </a:rPr>
              <a:t>фарисеев</a:t>
            </a:r>
            <a:r>
              <a:rPr lang="ru-RU" sz="2000" b="1" dirty="0">
                <a:solidFill>
                  <a:schemeClr val="tx1"/>
                </a:solidFill>
              </a:rPr>
              <a:t>, которые </a:t>
            </a:r>
            <a:r>
              <a:rPr lang="ru-RU" sz="2000" b="1" dirty="0" smtClean="0">
                <a:solidFill>
                  <a:schemeClr val="tx1"/>
                </a:solidFill>
              </a:rPr>
              <a:t>были «сильные» среди народа и </a:t>
            </a:r>
            <a:r>
              <a:rPr lang="ru-RU" sz="2000" b="1" dirty="0">
                <a:solidFill>
                  <a:schemeClr val="tx1"/>
                </a:solidFill>
              </a:rPr>
              <a:t>как </a:t>
            </a:r>
            <a:r>
              <a:rPr lang="ru-RU" sz="2000" b="1" dirty="0" smtClean="0">
                <a:solidFill>
                  <a:schemeClr val="tx1"/>
                </a:solidFill>
              </a:rPr>
              <a:t>учителя, </a:t>
            </a:r>
            <a:r>
              <a:rPr lang="ru-RU" sz="2000" b="1" dirty="0">
                <a:solidFill>
                  <a:schemeClr val="tx1"/>
                </a:solidFill>
              </a:rPr>
              <a:t>имели престолы, с коих они </a:t>
            </a:r>
            <a:r>
              <a:rPr lang="ru-RU" sz="2000" b="1" dirty="0" smtClean="0">
                <a:solidFill>
                  <a:schemeClr val="tx1"/>
                </a:solidFill>
              </a:rPr>
              <a:t>низложены. 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059832" y="2996952"/>
            <a:ext cx="6084168" cy="386104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576000" rIns="0"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«Смиренные» - люди </a:t>
            </a:r>
            <a:r>
              <a:rPr lang="ru-RU" sz="2000" b="1" dirty="0">
                <a:solidFill>
                  <a:schemeClr val="tx1"/>
                </a:solidFill>
              </a:rPr>
              <a:t>или </a:t>
            </a:r>
            <a:r>
              <a:rPr lang="ru-RU" sz="2000" b="1" dirty="0" smtClean="0">
                <a:solidFill>
                  <a:schemeClr val="tx1"/>
                </a:solidFill>
              </a:rPr>
              <a:t>язычники, которых смирил грех, Христос вознес,  </a:t>
            </a:r>
            <a:r>
              <a:rPr lang="ru-RU" sz="2000" b="1" dirty="0">
                <a:solidFill>
                  <a:schemeClr val="tx1"/>
                </a:solidFill>
              </a:rPr>
              <a:t>даровав им </a:t>
            </a:r>
            <a:r>
              <a:rPr lang="ru-RU" sz="2000" b="1" dirty="0" err="1" smtClean="0">
                <a:solidFill>
                  <a:schemeClr val="tx1"/>
                </a:solidFill>
              </a:rPr>
              <a:t>сыноположение</a:t>
            </a:r>
            <a:r>
              <a:rPr lang="ru-RU" sz="2000" b="1" dirty="0" smtClean="0">
                <a:solidFill>
                  <a:schemeClr val="tx1"/>
                </a:solidFill>
              </a:rPr>
              <a:t>. Так же </a:t>
            </a:r>
            <a:r>
              <a:rPr lang="ru-RU" sz="2000" b="1" dirty="0">
                <a:solidFill>
                  <a:schemeClr val="tx1"/>
                </a:solidFill>
              </a:rPr>
              <a:t>как и алчущих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>
                <a:solidFill>
                  <a:schemeClr val="tx1"/>
                </a:solidFill>
              </a:rPr>
              <a:t>то есть </a:t>
            </a:r>
            <a:r>
              <a:rPr lang="ru-RU" sz="2000" b="1" dirty="0" smtClean="0">
                <a:solidFill>
                  <a:schemeClr val="tx1"/>
                </a:solidFill>
              </a:rPr>
              <a:t>тех же язычников, исполнил </a:t>
            </a:r>
            <a:r>
              <a:rPr lang="ru-RU" sz="2000" b="1" dirty="0">
                <a:solidFill>
                  <a:schemeClr val="tx1"/>
                </a:solidFill>
              </a:rPr>
              <a:t>благами от Писаний, а иудеев, </a:t>
            </a:r>
            <a:r>
              <a:rPr lang="ru-RU" sz="2000" b="1" dirty="0" err="1">
                <a:solidFill>
                  <a:schemeClr val="tx1"/>
                </a:solidFill>
              </a:rPr>
              <a:t>богатящихся</a:t>
            </a:r>
            <a:r>
              <a:rPr lang="ru-RU" sz="2000" b="1" dirty="0">
                <a:solidFill>
                  <a:schemeClr val="tx1"/>
                </a:solidFill>
              </a:rPr>
              <a:t> законом и заповедями</a:t>
            </a:r>
            <a:r>
              <a:rPr lang="ru-RU" sz="2000" b="1" dirty="0" smtClean="0">
                <a:solidFill>
                  <a:schemeClr val="tx1"/>
                </a:solidFill>
              </a:rPr>
              <a:t>, лишил </a:t>
            </a:r>
            <a:r>
              <a:rPr lang="ru-RU" sz="2000" b="1" dirty="0">
                <a:solidFill>
                  <a:schemeClr val="tx1"/>
                </a:solidFill>
              </a:rPr>
              <a:t>всякого блага.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2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9" y="4077072"/>
            <a:ext cx="3312368" cy="20162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56 ст.: «Пребыла же Мария с нею около трех месяцев, и возвратилась в дом свой»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836712"/>
            <a:ext cx="3384376" cy="23583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54-55 стихи: «воспринял </a:t>
            </a:r>
            <a:r>
              <a:rPr lang="ru-RU" sz="2200" b="1" dirty="0">
                <a:solidFill>
                  <a:schemeClr val="tx1"/>
                </a:solidFill>
              </a:rPr>
              <a:t>Израиля, отрока Своего, </a:t>
            </a:r>
            <a:r>
              <a:rPr lang="ru-RU" sz="2200" b="1" dirty="0" err="1">
                <a:solidFill>
                  <a:schemeClr val="tx1"/>
                </a:solidFill>
              </a:rPr>
              <a:t>воспомянув</a:t>
            </a:r>
            <a:r>
              <a:rPr lang="ru-RU" sz="2200" b="1" dirty="0">
                <a:solidFill>
                  <a:schemeClr val="tx1"/>
                </a:solidFill>
              </a:rPr>
              <a:t> милость, как говорил отцам нашим, </a:t>
            </a:r>
            <a:r>
              <a:rPr lang="ru-RU" sz="2200" b="1" dirty="0" smtClean="0">
                <a:solidFill>
                  <a:schemeClr val="tx1"/>
                </a:solidFill>
              </a:rPr>
              <a:t>к Аврааму </a:t>
            </a:r>
            <a:r>
              <a:rPr lang="ru-RU" sz="2200" b="1" dirty="0">
                <a:solidFill>
                  <a:schemeClr val="tx1"/>
                </a:solidFill>
              </a:rPr>
              <a:t>и семени его до века»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851919" y="404664"/>
            <a:ext cx="5292081" cy="324036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Господь вступился за </a:t>
            </a:r>
            <a:r>
              <a:rPr lang="ru-RU" sz="2000" b="1" dirty="0">
                <a:solidFill>
                  <a:schemeClr val="tx1"/>
                </a:solidFill>
              </a:rPr>
              <a:t>народ Израильский </a:t>
            </a:r>
            <a:r>
              <a:rPr lang="ru-RU" sz="2000" b="1" dirty="0" smtClean="0">
                <a:solidFill>
                  <a:schemeClr val="tx1"/>
                </a:solidFill>
              </a:rPr>
              <a:t>и осуществляет </a:t>
            </a:r>
            <a:r>
              <a:rPr lang="ru-RU" sz="2000" b="1" dirty="0">
                <a:solidFill>
                  <a:schemeClr val="tx1"/>
                </a:solidFill>
              </a:rPr>
              <a:t>все </a:t>
            </a:r>
            <a:r>
              <a:rPr lang="ru-RU" sz="2000" b="1" dirty="0" smtClean="0">
                <a:solidFill>
                  <a:schemeClr val="tx1"/>
                </a:solidFill>
              </a:rPr>
              <a:t>Свои обетования относительно </a:t>
            </a:r>
            <a:r>
              <a:rPr lang="ru-RU" sz="2000" b="1" dirty="0">
                <a:solidFill>
                  <a:schemeClr val="tx1"/>
                </a:solidFill>
              </a:rPr>
              <a:t>милостей, какие должен </a:t>
            </a:r>
            <a:r>
              <a:rPr lang="ru-RU" sz="2000" b="1" dirty="0" smtClean="0">
                <a:solidFill>
                  <a:schemeClr val="tx1"/>
                </a:solidFill>
              </a:rPr>
              <a:t>был получить </a:t>
            </a:r>
            <a:r>
              <a:rPr lang="ru-RU" sz="2000" b="1" dirty="0">
                <a:solidFill>
                  <a:schemeClr val="tx1"/>
                </a:solidFill>
              </a:rPr>
              <a:t>народ еврейский.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851920" y="3645024"/>
            <a:ext cx="5292080" cy="295232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«Дева удаляется ради множества имеющих собраться к рождению</a:t>
            </a:r>
            <a:r>
              <a:rPr lang="ru-RU" sz="2000" b="1" dirty="0" smtClean="0">
                <a:solidFill>
                  <a:schemeClr val="tx1"/>
                </a:solidFill>
              </a:rPr>
              <a:t>» (</a:t>
            </a:r>
            <a:r>
              <a:rPr lang="ru-RU" sz="2000" b="1" dirty="0" err="1" smtClean="0">
                <a:solidFill>
                  <a:schemeClr val="tx1"/>
                </a:solidFill>
              </a:rPr>
              <a:t>блж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2000" b="1" dirty="0" smtClean="0">
                <a:solidFill>
                  <a:schemeClr val="tx1"/>
                </a:solidFill>
              </a:rPr>
              <a:t>). Удаляется в «</a:t>
            </a:r>
            <a:r>
              <a:rPr lang="ru-RU" sz="2000" b="1" dirty="0">
                <a:solidFill>
                  <a:schemeClr val="tx1"/>
                </a:solidFill>
              </a:rPr>
              <a:t>дом Свой», то есть Пресвятая Дева еще не жила в доме Иосифа </a:t>
            </a:r>
          </a:p>
        </p:txBody>
      </p:sp>
    </p:spTree>
    <p:extLst>
      <p:ext uri="{BB962C8B-B14F-4D97-AF65-F5344CB8AC3E}">
        <p14:creationId xmlns:p14="http://schemas.microsoft.com/office/powerpoint/2010/main" val="32195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600" b="1" dirty="0" smtClean="0"/>
              <a:t>Рождество Иоанна Крестителя (</a:t>
            </a:r>
            <a:r>
              <a:rPr lang="ru-RU" sz="3600" b="1" dirty="0" err="1" smtClean="0"/>
              <a:t>Лк</a:t>
            </a:r>
            <a:r>
              <a:rPr lang="ru-RU" sz="3600" b="1" dirty="0" smtClean="0"/>
              <a:t>. 1, 57-66)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blipFill dpi="0" rotWithShape="1">
            <a:blip r:embed="rId2">
              <a:alphaModFix amt="3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6000"/>
                      </a14:imgEffect>
                      <a14:imgEffect>
                        <a14:brightnessContrast bright="12000" contrast="21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57. </a:t>
            </a:r>
            <a:r>
              <a:rPr lang="ru-RU" sz="2000" b="1" dirty="0" err="1" smtClean="0">
                <a:solidFill>
                  <a:srgbClr val="002060"/>
                </a:solidFill>
              </a:rPr>
              <a:t>Елисавете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же настало время родить, и она родила сына.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58. И </a:t>
            </a:r>
            <a:r>
              <a:rPr lang="ru-RU" sz="2000" b="1" dirty="0">
                <a:solidFill>
                  <a:srgbClr val="002060"/>
                </a:solidFill>
              </a:rPr>
              <a:t>услышали соседи и родственники ее, что возвеличил Господь милость Свою над нею, и радовались с нею.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59. В </a:t>
            </a:r>
            <a:r>
              <a:rPr lang="ru-RU" sz="2000" b="1" dirty="0">
                <a:solidFill>
                  <a:srgbClr val="002060"/>
                </a:solidFill>
              </a:rPr>
              <a:t>восьмой день пришли обрезать младенца и хотели назвать его, по имени отца его, </a:t>
            </a:r>
            <a:r>
              <a:rPr lang="ru-RU" sz="2000" b="1" dirty="0" err="1">
                <a:solidFill>
                  <a:srgbClr val="002060"/>
                </a:solidFill>
              </a:rPr>
              <a:t>Захариею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60. На </a:t>
            </a:r>
            <a:r>
              <a:rPr lang="ru-RU" sz="2000" b="1" dirty="0">
                <a:solidFill>
                  <a:srgbClr val="002060"/>
                </a:solidFill>
              </a:rPr>
              <a:t>это мать его сказала: нет, а назвать его Иоанном.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61. И </a:t>
            </a:r>
            <a:r>
              <a:rPr lang="ru-RU" sz="2000" b="1" dirty="0">
                <a:solidFill>
                  <a:srgbClr val="002060"/>
                </a:solidFill>
              </a:rPr>
              <a:t>сказали ей: никого нет в родстве твоем, кто назывался бы сим именем.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62. И </a:t>
            </a:r>
            <a:r>
              <a:rPr lang="ru-RU" sz="2000" b="1" dirty="0">
                <a:solidFill>
                  <a:srgbClr val="002060"/>
                </a:solidFill>
              </a:rPr>
              <a:t>спрашивали знаками у отца его, как бы он хотел назвать его.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63. Он </a:t>
            </a:r>
            <a:r>
              <a:rPr lang="ru-RU" sz="2000" b="1" dirty="0">
                <a:solidFill>
                  <a:srgbClr val="002060"/>
                </a:solidFill>
              </a:rPr>
              <a:t>потребовал дощечку и написал: Иоанн имя ему. И все удивились.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64. И </a:t>
            </a:r>
            <a:r>
              <a:rPr lang="ru-RU" sz="2000" b="1" dirty="0">
                <a:solidFill>
                  <a:srgbClr val="002060"/>
                </a:solidFill>
              </a:rPr>
              <a:t>тотчас разрешились уста его и язык его, и он стал говорить, благословляя Бога.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65. И </a:t>
            </a:r>
            <a:r>
              <a:rPr lang="ru-RU" sz="2000" b="1" dirty="0">
                <a:solidFill>
                  <a:srgbClr val="002060"/>
                </a:solidFill>
              </a:rPr>
              <a:t>был страх на всех живущих вокруг них; и рассказывали обо всем этом по всей нагорной стране Иудейской.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66. Все </a:t>
            </a:r>
            <a:r>
              <a:rPr lang="ru-RU" sz="2000" b="1" dirty="0">
                <a:solidFill>
                  <a:srgbClr val="002060"/>
                </a:solidFill>
              </a:rPr>
              <a:t>слышавшие положили это на сердце своем и говорили: что будет младенец сей? И рука Господня была с ним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112" y="437547"/>
            <a:ext cx="3456384" cy="363952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57-58 ст.: «</a:t>
            </a:r>
            <a:r>
              <a:rPr lang="ru-RU" sz="2400" b="1" dirty="0" err="1" smtClean="0">
                <a:solidFill>
                  <a:srgbClr val="002060"/>
                </a:solidFill>
              </a:rPr>
              <a:t>Елисавете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же настало время родить, и она родила </a:t>
            </a:r>
            <a:r>
              <a:rPr lang="ru-RU" sz="2400" b="1" dirty="0" smtClean="0">
                <a:solidFill>
                  <a:srgbClr val="002060"/>
                </a:solidFill>
              </a:rPr>
              <a:t>сына. И </a:t>
            </a:r>
            <a:r>
              <a:rPr lang="ru-RU" sz="2400" b="1" dirty="0">
                <a:solidFill>
                  <a:srgbClr val="002060"/>
                </a:solidFill>
              </a:rPr>
              <a:t>услышали соседи и родственники ее, что возвеличил Господь милость Свою над нею, и </a:t>
            </a:r>
            <a:r>
              <a:rPr lang="ru-RU" sz="2400" b="1" dirty="0" smtClean="0">
                <a:solidFill>
                  <a:srgbClr val="002060"/>
                </a:solidFill>
              </a:rPr>
              <a:t>радовались </a:t>
            </a:r>
            <a:r>
              <a:rPr lang="ru-RU" sz="2400" b="1" dirty="0">
                <a:solidFill>
                  <a:srgbClr val="002060"/>
                </a:solidFill>
              </a:rPr>
              <a:t>с </a:t>
            </a:r>
            <a:r>
              <a:rPr lang="ru-RU" sz="2400" b="1" dirty="0" smtClean="0">
                <a:solidFill>
                  <a:srgbClr val="002060"/>
                </a:solidFill>
              </a:rPr>
              <a:t>нею».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I:\лекции по Н. З\1373305193_rozhdestvo-ioa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8" y="254405"/>
            <a:ext cx="520247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640960" cy="172819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59-63 стихи: «В </a:t>
            </a:r>
            <a:r>
              <a:rPr lang="ru-RU" sz="2000" b="1" dirty="0">
                <a:solidFill>
                  <a:srgbClr val="002060"/>
                </a:solidFill>
              </a:rPr>
              <a:t>восьмой день пришли обрезать младенца и хотели назвать его, по имени отца его, </a:t>
            </a:r>
            <a:r>
              <a:rPr lang="ru-RU" sz="2000" b="1" dirty="0" err="1">
                <a:solidFill>
                  <a:srgbClr val="002060"/>
                </a:solidFill>
              </a:rPr>
              <a:t>Захариею</a:t>
            </a:r>
            <a:r>
              <a:rPr lang="ru-RU" sz="2000" b="1" dirty="0" smtClean="0">
                <a:solidFill>
                  <a:srgbClr val="002060"/>
                </a:solidFill>
              </a:rPr>
              <a:t>. На </a:t>
            </a:r>
            <a:r>
              <a:rPr lang="ru-RU" sz="2000" b="1" dirty="0">
                <a:solidFill>
                  <a:srgbClr val="002060"/>
                </a:solidFill>
              </a:rPr>
              <a:t>это мать его сказала: нет, а назвать его Иоанном</a:t>
            </a:r>
            <a:r>
              <a:rPr lang="ru-RU" sz="2000" b="1" dirty="0" smtClean="0">
                <a:solidFill>
                  <a:srgbClr val="002060"/>
                </a:solidFill>
              </a:rPr>
              <a:t>. И </a:t>
            </a:r>
            <a:r>
              <a:rPr lang="ru-RU" sz="2000" b="1" dirty="0">
                <a:solidFill>
                  <a:srgbClr val="002060"/>
                </a:solidFill>
              </a:rPr>
              <a:t>сказали ей: никого нет в родстве твоем, кто назывался бы сим именем</a:t>
            </a:r>
            <a:r>
              <a:rPr lang="ru-RU" sz="2000" b="1" dirty="0" smtClean="0">
                <a:solidFill>
                  <a:srgbClr val="002060"/>
                </a:solidFill>
              </a:rPr>
              <a:t>. И </a:t>
            </a:r>
            <a:r>
              <a:rPr lang="ru-RU" sz="2000" b="1" dirty="0">
                <a:solidFill>
                  <a:srgbClr val="002060"/>
                </a:solidFill>
              </a:rPr>
              <a:t>спрашивали знаками у отца его, как бы он хотел назвать его</a:t>
            </a:r>
            <a:r>
              <a:rPr lang="ru-RU" sz="2000" b="1" dirty="0" smtClean="0">
                <a:solidFill>
                  <a:srgbClr val="002060"/>
                </a:solidFill>
              </a:rPr>
              <a:t>.  </a:t>
            </a:r>
            <a:r>
              <a:rPr lang="ru-RU" sz="2000" b="1" dirty="0">
                <a:solidFill>
                  <a:srgbClr val="002060"/>
                </a:solidFill>
              </a:rPr>
              <a:t>Он потребовал дощечку и написал: Иоанн имя ему. И все </a:t>
            </a:r>
            <a:r>
              <a:rPr lang="ru-RU" sz="2000" b="1" dirty="0" smtClean="0">
                <a:solidFill>
                  <a:srgbClr val="002060"/>
                </a:solidFill>
              </a:rPr>
              <a:t>удивились».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I:\лекции по Н. З\Рождество Пророка, Предтечи и Крестителя Господня Иоан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" y="1914377"/>
            <a:ext cx="6367264" cy="50254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2132856"/>
            <a:ext cx="3240360" cy="2520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Елизавета выступает </a:t>
            </a:r>
            <a:r>
              <a:rPr lang="ru-RU" sz="2000" b="1" dirty="0">
                <a:solidFill>
                  <a:schemeClr val="tx1"/>
                </a:solidFill>
              </a:rPr>
              <a:t>как пророчица (блаж. </a:t>
            </a:r>
            <a:r>
              <a:rPr lang="ru-RU" sz="2000" b="1" dirty="0" err="1">
                <a:solidFill>
                  <a:schemeClr val="tx1"/>
                </a:solidFill>
              </a:rPr>
              <a:t>Феофилакт</a:t>
            </a:r>
            <a:r>
              <a:rPr lang="ru-RU" sz="2000" b="1" dirty="0" smtClean="0">
                <a:solidFill>
                  <a:schemeClr val="tx1"/>
                </a:solidFill>
              </a:rPr>
              <a:t>) и </a:t>
            </a:r>
            <a:r>
              <a:rPr lang="ru-RU" sz="2000" b="1" dirty="0">
                <a:solidFill>
                  <a:schemeClr val="tx1"/>
                </a:solidFill>
              </a:rPr>
              <a:t>по откровению от Духа </a:t>
            </a:r>
            <a:r>
              <a:rPr lang="ru-RU" sz="2000" b="1" dirty="0" smtClean="0">
                <a:solidFill>
                  <a:schemeClr val="tx1"/>
                </a:solidFill>
              </a:rPr>
              <a:t>Святого, (Е. </a:t>
            </a:r>
            <a:r>
              <a:rPr lang="ru-RU" sz="20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2000" b="1" dirty="0">
                <a:solidFill>
                  <a:schemeClr val="tx1"/>
                </a:solidFill>
              </a:rPr>
              <a:t>), </a:t>
            </a:r>
            <a:r>
              <a:rPr lang="ru-RU" sz="2000" b="1" dirty="0" smtClean="0">
                <a:solidFill>
                  <a:schemeClr val="tx1"/>
                </a:solidFill>
              </a:rPr>
              <a:t>объявляет </a:t>
            </a:r>
            <a:r>
              <a:rPr lang="ru-RU" sz="2000" b="1" dirty="0">
                <a:solidFill>
                  <a:schemeClr val="tx1"/>
                </a:solidFill>
              </a:rPr>
              <a:t>свое желание, чтобы сын ее был назван Иоанном.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5373216"/>
            <a:ext cx="2808312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«Иоанн </a:t>
            </a:r>
            <a:r>
              <a:rPr lang="ru-RU" sz="2000" b="1" dirty="0">
                <a:solidFill>
                  <a:schemeClr val="tx1"/>
                </a:solidFill>
              </a:rPr>
              <a:t>- значит благодать </a:t>
            </a:r>
            <a:r>
              <a:rPr lang="ru-RU" sz="2000" b="1" dirty="0" smtClean="0">
                <a:solidFill>
                  <a:schemeClr val="tx1"/>
                </a:solidFill>
              </a:rPr>
              <a:t>Божия»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8664" y="116632"/>
            <a:ext cx="8568952" cy="16835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64-66 </a:t>
            </a:r>
            <a:r>
              <a:rPr lang="ru-RU" sz="2200" b="1" dirty="0" err="1" smtClean="0">
                <a:solidFill>
                  <a:srgbClr val="002060"/>
                </a:solidFill>
              </a:rPr>
              <a:t>стиих</a:t>
            </a:r>
            <a:r>
              <a:rPr lang="ru-RU" sz="2200" b="1" dirty="0" smtClean="0">
                <a:solidFill>
                  <a:srgbClr val="002060"/>
                </a:solidFill>
              </a:rPr>
              <a:t>: «И </a:t>
            </a:r>
            <a:r>
              <a:rPr lang="ru-RU" sz="2200" b="1" dirty="0">
                <a:solidFill>
                  <a:srgbClr val="002060"/>
                </a:solidFill>
              </a:rPr>
              <a:t>тотчас разрешились уста его и язык его, и он стал говорить, благословляя Бога</a:t>
            </a:r>
            <a:r>
              <a:rPr lang="ru-RU" sz="2200" b="1" dirty="0" smtClean="0">
                <a:solidFill>
                  <a:srgbClr val="002060"/>
                </a:solidFill>
              </a:rPr>
              <a:t>. И </a:t>
            </a:r>
            <a:r>
              <a:rPr lang="ru-RU" sz="2200" b="1" dirty="0">
                <a:solidFill>
                  <a:srgbClr val="002060"/>
                </a:solidFill>
              </a:rPr>
              <a:t>был страх на всех живущих вокруг них; и рассказывали обо всем этом по всей нагорной стране Иудейской</a:t>
            </a:r>
            <a:r>
              <a:rPr lang="ru-RU" sz="2200" b="1" dirty="0" smtClean="0">
                <a:solidFill>
                  <a:srgbClr val="002060"/>
                </a:solidFill>
              </a:rPr>
              <a:t>. Все </a:t>
            </a:r>
            <a:r>
              <a:rPr lang="ru-RU" sz="2200" b="1" dirty="0">
                <a:solidFill>
                  <a:srgbClr val="002060"/>
                </a:solidFill>
              </a:rPr>
              <a:t>слышавшие положили это на сердце своем и говорили: что будет младенец сей? И рука Господня была с </a:t>
            </a:r>
            <a:r>
              <a:rPr lang="ru-RU" sz="2200" b="1" dirty="0" smtClean="0">
                <a:solidFill>
                  <a:srgbClr val="002060"/>
                </a:solidFill>
              </a:rPr>
              <a:t>ним».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:\лекции по Н. З\рождество Иоан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72" y="1669654"/>
            <a:ext cx="7661135" cy="51915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:\лекции по Н. З\Girlandaio_NarecenieI_K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3" y="1815679"/>
            <a:ext cx="7684653" cy="504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25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540000" rIns="540000" bIns="18000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b="1" dirty="0"/>
              <a:t>О</a:t>
            </a:r>
            <a:r>
              <a:rPr lang="ru-RU" sz="2400" b="1" dirty="0" smtClean="0"/>
              <a:t>т </a:t>
            </a:r>
            <a:r>
              <a:rPr lang="ru-RU" sz="2400" b="1" dirty="0"/>
              <a:t>колена </a:t>
            </a:r>
            <a:r>
              <a:rPr lang="ru-RU" sz="2400" b="1" dirty="0" smtClean="0"/>
              <a:t>Иудина </a:t>
            </a:r>
            <a:r>
              <a:rPr lang="ru-RU" sz="2400" dirty="0" smtClean="0"/>
              <a:t>– «</a:t>
            </a:r>
            <a:r>
              <a:rPr lang="ru-RU" sz="2400" i="1" dirty="0" smtClean="0"/>
              <a:t>Иуда</a:t>
            </a:r>
            <a:r>
              <a:rPr lang="ru-RU" sz="2400" i="1" dirty="0"/>
              <a:t>! тебя восхвалят братья </a:t>
            </a:r>
            <a:r>
              <a:rPr lang="ru-RU" sz="2400" i="1" dirty="0" smtClean="0"/>
              <a:t>твои… Молодой </a:t>
            </a:r>
            <a:r>
              <a:rPr lang="ru-RU" sz="2400" i="1" dirty="0"/>
              <a:t>лев Иуда, с добычи, сын мой, поднимается. Преклонился он, лег, как лев и как львица: кто поднимет его? Не отойдет скипетр от Иуды и законодатель от чресл его, доколе не </a:t>
            </a:r>
            <a:r>
              <a:rPr lang="ru-RU" sz="2400" i="1" dirty="0" err="1"/>
              <a:t>приидет</a:t>
            </a:r>
            <a:r>
              <a:rPr lang="ru-RU" sz="2400" i="1" dirty="0"/>
              <a:t> Примиритель, и Ему покорность </a:t>
            </a:r>
            <a:r>
              <a:rPr lang="ru-RU" sz="2400" i="1" dirty="0" smtClean="0"/>
              <a:t>народов»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smtClean="0"/>
              <a:t>Быт. </a:t>
            </a:r>
            <a:r>
              <a:rPr lang="ru-RU" sz="2400" dirty="0"/>
              <a:t>49,8-10</a:t>
            </a:r>
            <a:r>
              <a:rPr lang="ru-RU" sz="2400" dirty="0" smtClean="0"/>
              <a:t>).</a:t>
            </a:r>
          </a:p>
          <a:p>
            <a:pPr algn="just">
              <a:spcBef>
                <a:spcPts val="0"/>
              </a:spcBef>
            </a:pPr>
            <a:r>
              <a:rPr lang="ru-RU" sz="2400" b="1" dirty="0" smtClean="0"/>
              <a:t>Из дома </a:t>
            </a:r>
            <a:r>
              <a:rPr lang="ru-RU" sz="2400" b="1" dirty="0" err="1" smtClean="0"/>
              <a:t>Давидова</a:t>
            </a:r>
            <a:r>
              <a:rPr lang="ru-RU" sz="2400" b="1" dirty="0" smtClean="0"/>
              <a:t> </a:t>
            </a:r>
            <a:r>
              <a:rPr lang="ru-RU" sz="2400" dirty="0"/>
              <a:t>– «</a:t>
            </a:r>
            <a:r>
              <a:rPr lang="ru-RU" sz="2400" i="1" dirty="0"/>
              <a:t>Ибо младенец родился нам - Сын дан нам; владычество на раменах </a:t>
            </a:r>
            <a:r>
              <a:rPr lang="ru-RU" sz="2400" i="1" dirty="0" smtClean="0"/>
              <a:t>Его… Умножению </a:t>
            </a:r>
            <a:r>
              <a:rPr lang="ru-RU" sz="2400" i="1" dirty="0"/>
              <a:t>владычества Его и мира нет предела </a:t>
            </a:r>
            <a:r>
              <a:rPr lang="ru-RU" sz="2400" b="1" i="1" dirty="0"/>
              <a:t>на престоле Давида </a:t>
            </a:r>
            <a:r>
              <a:rPr lang="ru-RU" sz="2400" i="1" dirty="0"/>
              <a:t>и в царстве его, чтобы Ему утвердить его и укрепить его судом и правдою отныне и до </a:t>
            </a:r>
            <a:r>
              <a:rPr lang="ru-RU" sz="2400" i="1" dirty="0" smtClean="0"/>
              <a:t>века</a:t>
            </a:r>
            <a:r>
              <a:rPr lang="ru-RU" sz="2400" dirty="0" smtClean="0"/>
              <a:t>»</a:t>
            </a:r>
            <a:r>
              <a:rPr lang="ru-RU" sz="2400" i="1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Ис</a:t>
            </a:r>
            <a:r>
              <a:rPr lang="ru-RU" sz="2400" dirty="0"/>
              <a:t>. </a:t>
            </a:r>
            <a:r>
              <a:rPr lang="ru-RU" sz="2400" dirty="0" smtClean="0"/>
              <a:t>9,6-7</a:t>
            </a:r>
            <a:r>
              <a:rPr lang="ru-RU" sz="2400" dirty="0"/>
              <a:t>). </a:t>
            </a:r>
            <a:r>
              <a:rPr lang="ru-RU" sz="2400" dirty="0" smtClean="0"/>
              <a:t> </a:t>
            </a:r>
            <a:r>
              <a:rPr lang="ru-RU" sz="2400" i="1" dirty="0" smtClean="0"/>
              <a:t>«Он </a:t>
            </a:r>
            <a:r>
              <a:rPr lang="ru-RU" sz="2400" i="1" dirty="0"/>
              <a:t>будет велик и наречется сыном Всевышнего, и даст Ему Господь Бог пре­стол </a:t>
            </a:r>
            <a:r>
              <a:rPr lang="ru-RU" sz="2400" b="1" i="1" dirty="0"/>
              <a:t>Давида, отца Его</a:t>
            </a:r>
            <a:r>
              <a:rPr lang="ru-RU" sz="2400" i="1" dirty="0"/>
              <a:t>; и будет царствовать над домом Иакова во веки, и Царству Его не будет </a:t>
            </a:r>
            <a:r>
              <a:rPr lang="ru-RU" sz="2400" i="1" dirty="0" smtClean="0"/>
              <a:t>конца» </a:t>
            </a:r>
            <a:r>
              <a:rPr lang="ru-RU" sz="2400" dirty="0"/>
              <a:t>(</a:t>
            </a:r>
            <a:r>
              <a:rPr lang="ru-RU" sz="2400" dirty="0" err="1"/>
              <a:t>Лк</a:t>
            </a:r>
            <a:r>
              <a:rPr lang="ru-RU" sz="2400" dirty="0"/>
              <a:t>. 1,30-33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80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88000"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67. И </a:t>
            </a:r>
            <a:r>
              <a:rPr lang="ru-RU" dirty="0" err="1"/>
              <a:t>Захария</a:t>
            </a:r>
            <a:r>
              <a:rPr lang="ru-RU" dirty="0"/>
              <a:t>, отец его, исполнился </a:t>
            </a:r>
            <a:r>
              <a:rPr lang="ru-RU" dirty="0" err="1"/>
              <a:t>Святаго</a:t>
            </a:r>
            <a:r>
              <a:rPr lang="ru-RU" dirty="0"/>
              <a:t> Духа и пророчествовал, говоря:</a:t>
            </a:r>
          </a:p>
          <a:p>
            <a:pPr marL="0" indent="0">
              <a:buNone/>
            </a:pPr>
            <a:r>
              <a:rPr lang="ru-RU" dirty="0" smtClean="0"/>
              <a:t>68. благословен </a:t>
            </a:r>
            <a:r>
              <a:rPr lang="ru-RU" dirty="0"/>
              <a:t>Господь Бог </a:t>
            </a:r>
            <a:r>
              <a:rPr lang="ru-RU" dirty="0" err="1"/>
              <a:t>Израилев</a:t>
            </a:r>
            <a:r>
              <a:rPr lang="ru-RU" dirty="0"/>
              <a:t>, что посетил народ Свой и сотворил избавление ему,</a:t>
            </a:r>
          </a:p>
          <a:p>
            <a:pPr marL="0" indent="0">
              <a:buNone/>
            </a:pPr>
            <a:r>
              <a:rPr lang="ru-RU" dirty="0" smtClean="0"/>
              <a:t>69. и </a:t>
            </a:r>
            <a:r>
              <a:rPr lang="ru-RU" dirty="0"/>
              <a:t>воздвиг рог спасения нам в дому Давида, отрока Своего,</a:t>
            </a:r>
          </a:p>
          <a:p>
            <a:pPr marL="0" indent="0">
              <a:buNone/>
            </a:pPr>
            <a:r>
              <a:rPr lang="ru-RU" dirty="0" smtClean="0"/>
              <a:t>70. как </a:t>
            </a:r>
            <a:r>
              <a:rPr lang="ru-RU" dirty="0"/>
              <a:t>возвестил устами бывших от века святых пророков Своих,</a:t>
            </a:r>
          </a:p>
          <a:p>
            <a:pPr marL="0" indent="0">
              <a:buNone/>
            </a:pPr>
            <a:r>
              <a:rPr lang="ru-RU" dirty="0" smtClean="0"/>
              <a:t>71. что </a:t>
            </a:r>
            <a:r>
              <a:rPr lang="ru-RU" dirty="0"/>
              <a:t>спасет нас от врагов наших и от руки всех ненавидящих нас;</a:t>
            </a:r>
          </a:p>
          <a:p>
            <a:pPr marL="0" indent="0">
              <a:buNone/>
            </a:pPr>
            <a:r>
              <a:rPr lang="ru-RU" dirty="0" smtClean="0"/>
              <a:t>72. сотворит </a:t>
            </a:r>
            <a:r>
              <a:rPr lang="ru-RU" dirty="0"/>
              <a:t>милость с отцами нашими и помянет святой завет Свой,</a:t>
            </a:r>
          </a:p>
          <a:p>
            <a:pPr marL="0" indent="0">
              <a:buNone/>
            </a:pPr>
            <a:r>
              <a:rPr lang="ru-RU" dirty="0" smtClean="0"/>
              <a:t>73. клятву</a:t>
            </a:r>
            <a:r>
              <a:rPr lang="ru-RU" dirty="0"/>
              <a:t>, которою клялся Он Аврааму, отцу нашему, дать нам,</a:t>
            </a:r>
          </a:p>
          <a:p>
            <a:pPr marL="0" indent="0">
              <a:buNone/>
            </a:pPr>
            <a:r>
              <a:rPr lang="ru-RU" dirty="0" smtClean="0"/>
              <a:t>74. </a:t>
            </a:r>
            <a:r>
              <a:rPr lang="ru-RU" dirty="0" err="1" smtClean="0"/>
              <a:t>небоязненно</a:t>
            </a:r>
            <a:r>
              <a:rPr lang="ru-RU" dirty="0"/>
              <a:t>, по избавлении от руки врагов наших,</a:t>
            </a:r>
          </a:p>
          <a:p>
            <a:pPr marL="0" indent="0">
              <a:buNone/>
            </a:pPr>
            <a:r>
              <a:rPr lang="ru-RU" dirty="0" smtClean="0"/>
              <a:t>75. служить </a:t>
            </a:r>
            <a:r>
              <a:rPr lang="ru-RU" dirty="0"/>
              <a:t>Ему в святости и правде пред Ним, во все дни жизни нашей.</a:t>
            </a:r>
          </a:p>
          <a:p>
            <a:pPr marL="0" indent="0">
              <a:buNone/>
            </a:pPr>
            <a:r>
              <a:rPr lang="ru-RU" dirty="0" smtClean="0"/>
              <a:t>76. И </a:t>
            </a:r>
            <a:r>
              <a:rPr lang="ru-RU" dirty="0"/>
              <a:t>ты, младенец, наречешься пророком Всевышнего, ибо </a:t>
            </a:r>
            <a:r>
              <a:rPr lang="ru-RU" dirty="0" err="1"/>
              <a:t>предъидешь</a:t>
            </a:r>
            <a:r>
              <a:rPr lang="ru-RU" dirty="0"/>
              <a:t> пред </a:t>
            </a:r>
            <a:r>
              <a:rPr lang="ru-RU" dirty="0" err="1"/>
              <a:t>лицем</a:t>
            </a:r>
            <a:r>
              <a:rPr lang="ru-RU" dirty="0"/>
              <a:t> Господа приготовить пути Ему,</a:t>
            </a:r>
          </a:p>
          <a:p>
            <a:pPr marL="0" indent="0">
              <a:buNone/>
            </a:pPr>
            <a:r>
              <a:rPr lang="ru-RU" dirty="0" smtClean="0"/>
              <a:t>77. дать </a:t>
            </a:r>
            <a:r>
              <a:rPr lang="ru-RU" dirty="0"/>
              <a:t>уразуметь народу Его спасение в прощении грехов их,</a:t>
            </a:r>
          </a:p>
          <a:p>
            <a:pPr marL="0" indent="0">
              <a:buNone/>
            </a:pPr>
            <a:r>
              <a:rPr lang="ru-RU" dirty="0" smtClean="0"/>
              <a:t>78. по </a:t>
            </a:r>
            <a:r>
              <a:rPr lang="ru-RU" dirty="0" err="1"/>
              <a:t>благоутробному</a:t>
            </a:r>
            <a:r>
              <a:rPr lang="ru-RU" dirty="0"/>
              <a:t> милосердию Бога нашего, которым посетил нас Восток свыше,</a:t>
            </a:r>
          </a:p>
          <a:p>
            <a:pPr marL="0" indent="0">
              <a:buNone/>
            </a:pPr>
            <a:r>
              <a:rPr lang="ru-RU" dirty="0" smtClean="0"/>
              <a:t>79. просветить </a:t>
            </a:r>
            <a:r>
              <a:rPr lang="ru-RU" dirty="0"/>
              <a:t>сидящих во тьме и тени смертной, направить ноги наши на путь мира.</a:t>
            </a:r>
          </a:p>
          <a:p>
            <a:pPr marL="0" indent="0">
              <a:buNone/>
            </a:pPr>
            <a:r>
              <a:rPr lang="ru-RU" dirty="0" smtClean="0"/>
              <a:t>80. Младенец </a:t>
            </a:r>
            <a:r>
              <a:rPr lang="ru-RU" dirty="0"/>
              <a:t>же возрастал и укреплялся духом, и был в пустынях до дня явления своего Израилю.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88640"/>
            <a:ext cx="8136904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Пророческая песнь </a:t>
            </a:r>
            <a:r>
              <a:rPr lang="ru-RU" sz="2800" b="1" dirty="0" err="1" smtClean="0">
                <a:solidFill>
                  <a:schemeClr val="tx1"/>
                </a:solidFill>
              </a:rPr>
              <a:t>Захария</a:t>
            </a:r>
            <a:r>
              <a:rPr lang="ru-RU" sz="2800" b="1" dirty="0" smtClean="0">
                <a:solidFill>
                  <a:schemeClr val="tx1"/>
                </a:solidFill>
              </a:rPr>
              <a:t> (</a:t>
            </a:r>
            <a:r>
              <a:rPr lang="ru-RU" sz="2800" b="1" dirty="0" err="1" smtClean="0">
                <a:solidFill>
                  <a:schemeClr val="tx1"/>
                </a:solidFill>
              </a:rPr>
              <a:t>Лк</a:t>
            </a:r>
            <a:r>
              <a:rPr lang="ru-RU" sz="2800" b="1" dirty="0" smtClean="0">
                <a:solidFill>
                  <a:schemeClr val="tx1"/>
                </a:solidFill>
              </a:rPr>
              <a:t>. 1, 67-79)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352928" cy="106565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Захария</a:t>
            </a:r>
            <a:r>
              <a:rPr lang="ru-RU" sz="2800" b="1" dirty="0">
                <a:solidFill>
                  <a:schemeClr val="tx1"/>
                </a:solidFill>
              </a:rPr>
              <a:t> прославляет Бога за послание в мир Мессии и за спасение Израиля (</a:t>
            </a:r>
            <a:r>
              <a:rPr lang="ru-RU" sz="2800" b="1" dirty="0" smtClean="0">
                <a:solidFill>
                  <a:schemeClr val="tx1"/>
                </a:solidFill>
              </a:rPr>
              <a:t>68-75 ст.)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461" y="1412776"/>
            <a:ext cx="8352928" cy="25202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</a:rPr>
              <a:t>Благословен </a:t>
            </a:r>
            <a:r>
              <a:rPr lang="ru-RU" sz="2000" b="1" i="1" dirty="0">
                <a:solidFill>
                  <a:schemeClr val="tx1"/>
                </a:solidFill>
              </a:rPr>
              <a:t>Господь Бог </a:t>
            </a:r>
            <a:r>
              <a:rPr lang="ru-RU" sz="2000" b="1" i="1" dirty="0" err="1">
                <a:solidFill>
                  <a:schemeClr val="tx1"/>
                </a:solidFill>
              </a:rPr>
              <a:t>Израилев</a:t>
            </a:r>
            <a:r>
              <a:rPr lang="ru-RU" sz="2000" b="1" i="1" dirty="0">
                <a:solidFill>
                  <a:schemeClr val="tx1"/>
                </a:solidFill>
              </a:rPr>
              <a:t>, что посетил народ Свой и сотворил избавление </a:t>
            </a:r>
            <a:r>
              <a:rPr lang="ru-RU" sz="2000" b="1" i="1" dirty="0" smtClean="0">
                <a:solidFill>
                  <a:schemeClr val="tx1"/>
                </a:solidFill>
              </a:rPr>
              <a:t>ему, </a:t>
            </a:r>
            <a:r>
              <a:rPr lang="ru-RU" sz="2000" b="1" i="1" dirty="0">
                <a:solidFill>
                  <a:schemeClr val="tx1"/>
                </a:solidFill>
              </a:rPr>
              <a:t>и воздвиг рог спасения нам в дому Давида, отрока </a:t>
            </a:r>
            <a:r>
              <a:rPr lang="ru-RU" sz="2000" b="1" i="1" dirty="0" smtClean="0">
                <a:solidFill>
                  <a:schemeClr val="tx1"/>
                </a:solidFill>
              </a:rPr>
              <a:t>Своего, </a:t>
            </a:r>
            <a:r>
              <a:rPr lang="ru-RU" sz="2000" b="1" i="1" dirty="0">
                <a:solidFill>
                  <a:schemeClr val="tx1"/>
                </a:solidFill>
              </a:rPr>
              <a:t>как возвестил устами бывших от века святых пророков </a:t>
            </a:r>
            <a:r>
              <a:rPr lang="ru-RU" sz="2000" b="1" i="1" dirty="0" smtClean="0">
                <a:solidFill>
                  <a:schemeClr val="tx1"/>
                </a:solidFill>
              </a:rPr>
              <a:t>Своих, </a:t>
            </a:r>
            <a:r>
              <a:rPr lang="ru-RU" sz="2000" b="1" i="1" dirty="0">
                <a:solidFill>
                  <a:schemeClr val="tx1"/>
                </a:solidFill>
              </a:rPr>
              <a:t>что спасет нас от врагов наших и от руки всех ненавидящих нас</a:t>
            </a:r>
            <a:r>
              <a:rPr lang="ru-RU" sz="2000" b="1" i="1" dirty="0" smtClean="0">
                <a:solidFill>
                  <a:schemeClr val="tx1"/>
                </a:solidFill>
              </a:rPr>
              <a:t>;  </a:t>
            </a:r>
            <a:r>
              <a:rPr lang="ru-RU" sz="2000" b="1" i="1" dirty="0">
                <a:solidFill>
                  <a:schemeClr val="tx1"/>
                </a:solidFill>
              </a:rPr>
              <a:t>сотворит милость с отцами нашими и помянет святой завет Свой</a:t>
            </a:r>
            <a:r>
              <a:rPr lang="ru-RU" sz="2000" b="1" i="1" dirty="0" smtClean="0">
                <a:solidFill>
                  <a:schemeClr val="tx1"/>
                </a:solidFill>
              </a:rPr>
              <a:t>,  </a:t>
            </a:r>
            <a:r>
              <a:rPr lang="ru-RU" sz="2000" b="1" i="1" dirty="0">
                <a:solidFill>
                  <a:schemeClr val="tx1"/>
                </a:solidFill>
              </a:rPr>
              <a:t>клятву, которою клялся Он Аврааму, отцу нашему, дать нам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небоязненно</a:t>
            </a:r>
            <a:r>
              <a:rPr lang="ru-RU" sz="2000" b="1" i="1" dirty="0">
                <a:solidFill>
                  <a:schemeClr val="tx1"/>
                </a:solidFill>
              </a:rPr>
              <a:t>, по избавлении от руки врагов наших</a:t>
            </a:r>
            <a:r>
              <a:rPr lang="ru-RU" sz="2000" b="1" i="1" dirty="0" smtClean="0">
                <a:solidFill>
                  <a:schemeClr val="tx1"/>
                </a:solidFill>
              </a:rPr>
              <a:t>,  </a:t>
            </a:r>
            <a:r>
              <a:rPr lang="ru-RU" sz="2000" b="1" i="1" dirty="0">
                <a:solidFill>
                  <a:schemeClr val="tx1"/>
                </a:solidFill>
              </a:rPr>
              <a:t>служить Ему в святости и правде пред Ним, во все дни жизни </a:t>
            </a:r>
            <a:r>
              <a:rPr lang="ru-RU" sz="2000" b="1" i="1" dirty="0" smtClean="0">
                <a:solidFill>
                  <a:schemeClr val="tx1"/>
                </a:solidFill>
              </a:rPr>
              <a:t>нашей».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4365104"/>
            <a:ext cx="3384376" cy="2304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«рог спасения» - как в Ветхом Завете преступники спасались от мстителей, прибегая к жертвеннику всесожжения и хватаясь за его рог, и считались неприкосновенными (3 </a:t>
            </a:r>
            <a:r>
              <a:rPr lang="ru-RU" b="1" dirty="0" err="1" smtClean="0">
                <a:solidFill>
                  <a:schemeClr val="tx1"/>
                </a:solidFill>
              </a:rPr>
              <a:t>Цар</a:t>
            </a:r>
            <a:r>
              <a:rPr lang="ru-RU" b="1" dirty="0" smtClean="0">
                <a:solidFill>
                  <a:schemeClr val="tx1"/>
                </a:solidFill>
              </a:rPr>
              <a:t>. 2, 28), так и весь род человеческий, преследуемый  грехами, находит себе спасение в Иисусе Христе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80291" y="4332379"/>
            <a:ext cx="2484197" cy="233698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Спасение Христово будет не в избавлении от политических врагов, а в даровании истинным верующим возможности служить Богу «в святости и правде»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365104"/>
            <a:ext cx="2520279" cy="230425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«Посетил», </a:t>
            </a:r>
            <a:r>
              <a:rPr lang="ru-RU" b="1" dirty="0">
                <a:solidFill>
                  <a:schemeClr val="tx1"/>
                </a:solidFill>
              </a:rPr>
              <a:t>т. е. воззрел, обратил Свой милостивый </a:t>
            </a:r>
            <a:r>
              <a:rPr lang="ru-RU" b="1" dirty="0" smtClean="0">
                <a:solidFill>
                  <a:schemeClr val="tx1"/>
                </a:solidFill>
              </a:rPr>
              <a:t>взор.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Воздвиг «рог спасения», т. е. силу </a:t>
            </a:r>
            <a:r>
              <a:rPr lang="ru-RU" b="1" dirty="0">
                <a:solidFill>
                  <a:schemeClr val="tx1"/>
                </a:solidFill>
              </a:rPr>
              <a:t>спасения или приносящую спасение </a:t>
            </a:r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</a:rPr>
              <a:t>Мессию Спасителя </a:t>
            </a:r>
          </a:p>
        </p:txBody>
      </p:sp>
    </p:spTree>
    <p:extLst>
      <p:ext uri="{BB962C8B-B14F-4D97-AF65-F5344CB8AC3E}">
        <p14:creationId xmlns:p14="http://schemas.microsoft.com/office/powerpoint/2010/main" val="19415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8399" y="332656"/>
            <a:ext cx="7488832" cy="1512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Захария</a:t>
            </a:r>
            <a:r>
              <a:rPr lang="ru-RU" sz="2800" b="1" dirty="0">
                <a:solidFill>
                  <a:schemeClr val="tx1"/>
                </a:solidFill>
              </a:rPr>
              <a:t> пророчествует о назначении сына своего - быть </a:t>
            </a:r>
            <a:r>
              <a:rPr lang="ru-RU" sz="2800" b="1" dirty="0" err="1">
                <a:solidFill>
                  <a:schemeClr val="tx1"/>
                </a:solidFill>
              </a:rPr>
              <a:t>Предтечею</a:t>
            </a:r>
            <a:r>
              <a:rPr lang="ru-RU" sz="2800" b="1" dirty="0">
                <a:solidFill>
                  <a:schemeClr val="tx1"/>
                </a:solidFill>
              </a:rPr>
              <a:t> Господа (</a:t>
            </a:r>
            <a:r>
              <a:rPr lang="ru-RU" sz="2800" b="1" dirty="0" smtClean="0">
                <a:solidFill>
                  <a:schemeClr val="tx1"/>
                </a:solidFill>
              </a:rPr>
              <a:t>76-77ст.)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76872"/>
            <a:ext cx="8424936" cy="2880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«И </a:t>
            </a:r>
            <a:r>
              <a:rPr lang="ru-RU" sz="3200" b="1" dirty="0">
                <a:solidFill>
                  <a:schemeClr val="tx1"/>
                </a:solidFill>
              </a:rPr>
              <a:t>ты, младенец, наречешься пророком Всевышнего, ибо </a:t>
            </a:r>
            <a:r>
              <a:rPr lang="ru-RU" sz="3200" b="1" dirty="0" err="1">
                <a:solidFill>
                  <a:schemeClr val="tx1"/>
                </a:solidFill>
              </a:rPr>
              <a:t>предъидешь</a:t>
            </a:r>
            <a:r>
              <a:rPr lang="ru-RU" sz="3200" b="1" dirty="0">
                <a:solidFill>
                  <a:schemeClr val="tx1"/>
                </a:solidFill>
              </a:rPr>
              <a:t> пред </a:t>
            </a:r>
            <a:r>
              <a:rPr lang="ru-RU" sz="3200" b="1" dirty="0" err="1">
                <a:solidFill>
                  <a:schemeClr val="tx1"/>
                </a:solidFill>
              </a:rPr>
              <a:t>лицем</a:t>
            </a:r>
            <a:r>
              <a:rPr lang="ru-RU" sz="3200" b="1" dirty="0">
                <a:solidFill>
                  <a:schemeClr val="tx1"/>
                </a:solidFill>
              </a:rPr>
              <a:t> Господа приготовить пути Ему</a:t>
            </a:r>
            <a:r>
              <a:rPr lang="ru-RU" sz="3200" b="1" dirty="0" smtClean="0">
                <a:solidFill>
                  <a:schemeClr val="tx1"/>
                </a:solidFill>
              </a:rPr>
              <a:t>,  </a:t>
            </a:r>
            <a:r>
              <a:rPr lang="ru-RU" sz="3200" b="1" dirty="0">
                <a:solidFill>
                  <a:schemeClr val="tx1"/>
                </a:solidFill>
              </a:rPr>
              <a:t>дать уразуметь народу Его спасение в прощении грехов </a:t>
            </a:r>
            <a:r>
              <a:rPr lang="ru-RU" sz="3200" b="1" dirty="0" smtClean="0">
                <a:solidFill>
                  <a:schemeClr val="tx1"/>
                </a:solidFill>
              </a:rPr>
              <a:t>их»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9209" y="260648"/>
            <a:ext cx="7920880" cy="151216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Захария</a:t>
            </a: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в величественных чертах изображает </a:t>
            </a:r>
            <a:r>
              <a:rPr lang="ru-RU" sz="2400" b="1" dirty="0" smtClean="0">
                <a:solidFill>
                  <a:schemeClr val="tx1"/>
                </a:solidFill>
              </a:rPr>
              <a:t> пришествие в мир Миссию и те и </a:t>
            </a:r>
            <a:r>
              <a:rPr lang="ru-RU" sz="2400" b="1" dirty="0">
                <a:solidFill>
                  <a:schemeClr val="tx1"/>
                </a:solidFill>
              </a:rPr>
              <a:t>блага, какие Он дарует </a:t>
            </a:r>
            <a:r>
              <a:rPr lang="ru-RU" sz="2400" b="1" dirty="0" smtClean="0">
                <a:solidFill>
                  <a:schemeClr val="tx1"/>
                </a:solidFill>
              </a:rPr>
              <a:t>людям.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177" y="2132856"/>
            <a:ext cx="8496944" cy="1944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78-79 ст.: «</a:t>
            </a:r>
            <a:r>
              <a:rPr lang="ru-RU" sz="2800" b="1" dirty="0" smtClean="0"/>
              <a:t>по </a:t>
            </a:r>
            <a:r>
              <a:rPr lang="ru-RU" sz="2800" b="1" dirty="0" err="1"/>
              <a:t>благоутробному</a:t>
            </a:r>
            <a:r>
              <a:rPr lang="ru-RU" sz="2800" b="1" dirty="0"/>
              <a:t> милосердию Бога нашего, которым посетил нас Восток свыше,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просветить </a:t>
            </a:r>
            <a:r>
              <a:rPr lang="ru-RU" sz="2800" b="1" dirty="0">
                <a:solidFill>
                  <a:schemeClr val="tx1"/>
                </a:solidFill>
              </a:rPr>
              <a:t>сидящих во тьме и тени смертной, направить ноги наши на путь </a:t>
            </a:r>
            <a:r>
              <a:rPr lang="ru-RU" sz="2800" b="1" dirty="0" smtClean="0">
                <a:solidFill>
                  <a:schemeClr val="tx1"/>
                </a:solidFill>
              </a:rPr>
              <a:t>мира».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365104"/>
            <a:ext cx="4840177" cy="1512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Мессия придет для того, чтобы просветить </a:t>
            </a:r>
            <a:r>
              <a:rPr lang="ru-RU" sz="2000" b="1" dirty="0">
                <a:solidFill>
                  <a:schemeClr val="tx1"/>
                </a:solidFill>
              </a:rPr>
              <a:t>тех, </a:t>
            </a:r>
            <a:r>
              <a:rPr lang="ru-RU" sz="2000" b="1" dirty="0" smtClean="0">
                <a:solidFill>
                  <a:schemeClr val="tx1"/>
                </a:solidFill>
              </a:rPr>
              <a:t>кто </a:t>
            </a:r>
            <a:r>
              <a:rPr lang="ru-RU" sz="2000" b="1" dirty="0">
                <a:solidFill>
                  <a:schemeClr val="tx1"/>
                </a:solidFill>
              </a:rPr>
              <a:t>пребывают в тяжких бедствиях, как духовных так и телесных  и </a:t>
            </a:r>
            <a:r>
              <a:rPr lang="ru-RU" sz="2000" b="1" dirty="0" smtClean="0">
                <a:solidFill>
                  <a:schemeClr val="tx1"/>
                </a:solidFill>
              </a:rPr>
              <a:t>направить их  на путь к </a:t>
            </a:r>
            <a:r>
              <a:rPr lang="ru-RU" sz="2000" b="1" dirty="0">
                <a:solidFill>
                  <a:schemeClr val="tx1"/>
                </a:solidFill>
              </a:rPr>
              <a:t>мирной </a:t>
            </a:r>
            <a:r>
              <a:rPr lang="ru-RU" sz="2000" b="1" dirty="0" smtClean="0">
                <a:solidFill>
                  <a:schemeClr val="tx1"/>
                </a:solidFill>
              </a:rPr>
              <a:t>жизни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4864" y="4365104"/>
            <a:ext cx="2973040" cy="1512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Одни </a:t>
            </a:r>
            <a:r>
              <a:rPr lang="ru-RU" sz="2000" b="1" dirty="0">
                <a:solidFill>
                  <a:schemeClr val="tx1"/>
                </a:solidFill>
              </a:rPr>
              <a:t>толкователи разумеют под </a:t>
            </a:r>
            <a:r>
              <a:rPr lang="ru-RU" sz="2000" b="1" dirty="0" smtClean="0">
                <a:solidFill>
                  <a:schemeClr val="tx1"/>
                </a:solidFill>
              </a:rPr>
              <a:t>«Востоком»  </a:t>
            </a:r>
            <a:r>
              <a:rPr lang="ru-RU" sz="2000" b="1" dirty="0">
                <a:solidFill>
                  <a:schemeClr val="tx1"/>
                </a:solidFill>
              </a:rPr>
              <a:t>Бога, другие - Мессию</a:t>
            </a:r>
          </a:p>
        </p:txBody>
      </p:sp>
    </p:spTree>
    <p:extLst>
      <p:ext uri="{BB962C8B-B14F-4D97-AF65-F5344CB8AC3E}">
        <p14:creationId xmlns:p14="http://schemas.microsoft.com/office/powerpoint/2010/main" val="38466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3543" y="0"/>
            <a:ext cx="9187543" cy="6821714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548680"/>
            <a:ext cx="7848872" cy="165618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80 ст. «Младенец </a:t>
            </a:r>
            <a:r>
              <a:rPr lang="ru-RU" sz="2800" b="1" dirty="0">
                <a:solidFill>
                  <a:schemeClr val="tx1"/>
                </a:solidFill>
              </a:rPr>
              <a:t>же возрастал и укреплялся духом, и был в пустынях до дня явления своего </a:t>
            </a:r>
            <a:r>
              <a:rPr lang="ru-RU" sz="2800" b="1" dirty="0" smtClean="0">
                <a:solidFill>
                  <a:schemeClr val="tx1"/>
                </a:solidFill>
              </a:rPr>
              <a:t>Израилю».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4736" y="3278290"/>
            <a:ext cx="7632848" cy="180689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Иоанн жил в иудейской </a:t>
            </a:r>
            <a:r>
              <a:rPr lang="ru-RU" sz="2400" b="1" dirty="0">
                <a:solidFill>
                  <a:schemeClr val="tx1"/>
                </a:solidFill>
              </a:rPr>
              <a:t>пустыне </a:t>
            </a:r>
            <a:r>
              <a:rPr lang="ru-RU" sz="2400" b="1" dirty="0" smtClean="0">
                <a:solidFill>
                  <a:schemeClr val="tx1"/>
                </a:solidFill>
              </a:rPr>
              <a:t>до </a:t>
            </a:r>
            <a:r>
              <a:rPr lang="ru-RU" sz="2400" b="1" dirty="0">
                <a:solidFill>
                  <a:schemeClr val="tx1"/>
                </a:solidFill>
              </a:rPr>
              <a:t>того времени, когда голос Божий призвал его на проповедническое служение Предтечи, где приобретал тот твердый характер, какой он обнаружил </a:t>
            </a:r>
            <a:r>
              <a:rPr lang="ru-RU" sz="2400" b="1" dirty="0" smtClean="0">
                <a:solidFill>
                  <a:schemeClr val="tx1"/>
                </a:solidFill>
              </a:rPr>
              <a:t>впоследствии, ведя строгий образ жизни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92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404664"/>
            <a:ext cx="7632848" cy="13681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Домашнее задание 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20888"/>
            <a:ext cx="8136904" cy="40324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Прочитать: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Благовестие</a:t>
            </a:r>
            <a:r>
              <a:rPr lang="ru-RU" sz="2400" b="1" dirty="0">
                <a:solidFill>
                  <a:schemeClr val="tx1"/>
                </a:solidFill>
              </a:rPr>
              <a:t> Иосифу о рождении от Девы Марии Господа (Мф. 1, 18-25).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Рождество </a:t>
            </a:r>
            <a:r>
              <a:rPr lang="ru-RU" sz="2400" b="1" dirty="0">
                <a:solidFill>
                  <a:schemeClr val="tx1"/>
                </a:solidFill>
              </a:rPr>
              <a:t>Христово. Поклонение пастырей (</a:t>
            </a:r>
            <a:r>
              <a:rPr lang="ru-RU" sz="2400" b="1" dirty="0" err="1">
                <a:solidFill>
                  <a:schemeClr val="tx1"/>
                </a:solidFill>
              </a:rPr>
              <a:t>Лк</a:t>
            </a:r>
            <a:r>
              <a:rPr lang="ru-RU" sz="2400" b="1" dirty="0">
                <a:solidFill>
                  <a:schemeClr val="tx1"/>
                </a:solidFill>
              </a:rPr>
              <a:t>. 2, 1-20). Обрезание и Сретение Господне (</a:t>
            </a:r>
            <a:r>
              <a:rPr lang="ru-RU" sz="2400" b="1" dirty="0" err="1">
                <a:solidFill>
                  <a:schemeClr val="tx1"/>
                </a:solidFill>
              </a:rPr>
              <a:t>Лк</a:t>
            </a:r>
            <a:r>
              <a:rPr lang="ru-RU" sz="2400" b="1" dirty="0">
                <a:solidFill>
                  <a:schemeClr val="tx1"/>
                </a:solidFill>
              </a:rPr>
              <a:t>. 2, 23-40).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Поклонение </a:t>
            </a:r>
            <a:r>
              <a:rPr lang="ru-RU" sz="2400" b="1" dirty="0">
                <a:solidFill>
                  <a:schemeClr val="tx1"/>
                </a:solidFill>
              </a:rPr>
              <a:t>волхвов (Мф. 2, 1-12).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Бегство </a:t>
            </a:r>
            <a:r>
              <a:rPr lang="ru-RU" sz="2400" b="1" dirty="0">
                <a:solidFill>
                  <a:schemeClr val="tx1"/>
                </a:solidFill>
              </a:rPr>
              <a:t>в Египет. Избиение младенцев, поселение в Назарете (Мф. 2, 13-28).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Отрочество </a:t>
            </a:r>
            <a:r>
              <a:rPr lang="ru-RU" sz="2400" b="1" dirty="0">
                <a:solidFill>
                  <a:schemeClr val="tx1"/>
                </a:solidFill>
              </a:rPr>
              <a:t>Иисуса Христа. Двенадцатилетний отрок Иисус в Иерусалимском храме (</a:t>
            </a:r>
            <a:r>
              <a:rPr lang="ru-RU" sz="2400" b="1" dirty="0" err="1">
                <a:solidFill>
                  <a:schemeClr val="tx1"/>
                </a:solidFill>
              </a:rPr>
              <a:t>Лк</a:t>
            </a:r>
            <a:r>
              <a:rPr lang="ru-RU" sz="2400" b="1" dirty="0">
                <a:solidFill>
                  <a:schemeClr val="tx1"/>
                </a:solidFill>
              </a:rPr>
              <a:t>. 2, 41-52</a:t>
            </a:r>
            <a:r>
              <a:rPr lang="ru-RU" sz="2400" b="1" dirty="0" smtClean="0">
                <a:solidFill>
                  <a:schemeClr val="tx1"/>
                </a:solidFill>
              </a:rPr>
              <a:t>).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44016"/>
            <a:ext cx="4211960" cy="5733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Авраам родил Исаака; Исаак родил Иакова; Иаков родил Иуду и братьев его</a:t>
            </a:r>
            <a:r>
              <a:rPr lang="ru-RU" sz="1600" b="1" dirty="0" smtClean="0">
                <a:solidFill>
                  <a:schemeClr val="tx1"/>
                </a:solidFill>
              </a:rPr>
              <a:t>;  Иуда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Фареса</a:t>
            </a:r>
            <a:r>
              <a:rPr lang="ru-RU" sz="1600" b="1" dirty="0">
                <a:solidFill>
                  <a:schemeClr val="tx1"/>
                </a:solidFill>
              </a:rPr>
              <a:t> и </a:t>
            </a:r>
            <a:r>
              <a:rPr lang="ru-RU" sz="1600" b="1" dirty="0" err="1">
                <a:solidFill>
                  <a:srgbClr val="FF0000"/>
                </a:solidFill>
              </a:rPr>
              <a:t>Зару</a:t>
            </a:r>
            <a:r>
              <a:rPr lang="ru-RU" sz="1600" b="1" dirty="0">
                <a:solidFill>
                  <a:srgbClr val="FF0000"/>
                </a:solidFill>
              </a:rPr>
              <a:t> от </a:t>
            </a:r>
            <a:r>
              <a:rPr lang="ru-RU" sz="1600" b="1" dirty="0" err="1">
                <a:solidFill>
                  <a:srgbClr val="FF0000"/>
                </a:solidFill>
              </a:rPr>
              <a:t>Фамари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Фарес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Есрома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Есром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Арама</a:t>
            </a:r>
            <a:r>
              <a:rPr lang="ru-RU" sz="1600" b="1" dirty="0" smtClean="0">
                <a:solidFill>
                  <a:schemeClr val="tx1"/>
                </a:solidFill>
              </a:rPr>
              <a:t>; Арам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Аминадава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Аминадав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Наассона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Наассон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Салмона</a:t>
            </a:r>
            <a:r>
              <a:rPr lang="ru-RU" sz="1600" b="1" dirty="0" smtClean="0">
                <a:solidFill>
                  <a:schemeClr val="tx1"/>
                </a:solidFill>
              </a:rPr>
              <a:t>; </a:t>
            </a:r>
            <a:r>
              <a:rPr lang="ru-RU" sz="1600" b="1" dirty="0" err="1" smtClean="0">
                <a:solidFill>
                  <a:schemeClr val="tx1"/>
                </a:solidFill>
              </a:rPr>
              <a:t>Салмон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Вооза</a:t>
            </a:r>
            <a:r>
              <a:rPr lang="ru-RU" sz="1600" b="1" dirty="0">
                <a:solidFill>
                  <a:schemeClr val="tx1"/>
                </a:solidFill>
              </a:rPr>
              <a:t> от </a:t>
            </a:r>
            <a:r>
              <a:rPr lang="ru-RU" sz="1600" b="1" dirty="0" err="1">
                <a:solidFill>
                  <a:schemeClr val="tx1"/>
                </a:solidFill>
              </a:rPr>
              <a:t>Рахавы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Вооз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rgbClr val="FF0000"/>
                </a:solidFill>
              </a:rPr>
              <a:t>Овида</a:t>
            </a:r>
            <a:r>
              <a:rPr lang="ru-RU" sz="1600" b="1" dirty="0">
                <a:solidFill>
                  <a:srgbClr val="FF0000"/>
                </a:solidFill>
              </a:rPr>
              <a:t> от Руфи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Овид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Иессея</a:t>
            </a:r>
            <a:r>
              <a:rPr lang="ru-RU" sz="1600" b="1" dirty="0" smtClean="0">
                <a:solidFill>
                  <a:schemeClr val="tx1"/>
                </a:solidFill>
              </a:rPr>
              <a:t>; </a:t>
            </a:r>
            <a:r>
              <a:rPr lang="ru-RU" sz="1600" b="1" dirty="0" err="1" smtClean="0">
                <a:solidFill>
                  <a:schemeClr val="tx1"/>
                </a:solidFill>
              </a:rPr>
              <a:t>Иессей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родил Давида царя; Давид царь родил Соломона </a:t>
            </a:r>
            <a:r>
              <a:rPr lang="ru-RU" sz="1600" b="1" dirty="0">
                <a:solidFill>
                  <a:srgbClr val="FF0000"/>
                </a:solidFill>
              </a:rPr>
              <a:t>от бывшей за </a:t>
            </a:r>
            <a:r>
              <a:rPr lang="ru-RU" sz="1600" b="1" dirty="0" err="1">
                <a:solidFill>
                  <a:srgbClr val="FF0000"/>
                </a:solidFill>
              </a:rPr>
              <a:t>Уриею</a:t>
            </a:r>
            <a:r>
              <a:rPr lang="ru-RU" sz="1600" b="1" dirty="0" smtClean="0">
                <a:solidFill>
                  <a:schemeClr val="tx1"/>
                </a:solidFill>
              </a:rPr>
              <a:t>; Соломон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Ровоама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Ровоам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Авию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Авия</a:t>
            </a:r>
            <a:r>
              <a:rPr lang="ru-RU" sz="1600" b="1" dirty="0">
                <a:solidFill>
                  <a:schemeClr val="tx1"/>
                </a:solidFill>
              </a:rPr>
              <a:t> родил Асу</a:t>
            </a:r>
            <a:r>
              <a:rPr lang="ru-RU" sz="1600" b="1" dirty="0" smtClean="0">
                <a:solidFill>
                  <a:schemeClr val="tx1"/>
                </a:solidFill>
              </a:rPr>
              <a:t>; Аса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Иосафата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Иосафат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Иорама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Иорам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Озию</a:t>
            </a:r>
            <a:r>
              <a:rPr lang="ru-RU" sz="1600" b="1" dirty="0" smtClean="0">
                <a:solidFill>
                  <a:schemeClr val="tx1"/>
                </a:solidFill>
              </a:rPr>
              <a:t>; </a:t>
            </a:r>
            <a:r>
              <a:rPr lang="ru-RU" sz="1600" b="1" dirty="0" err="1" smtClean="0">
                <a:solidFill>
                  <a:schemeClr val="tx1"/>
                </a:solidFill>
              </a:rPr>
              <a:t>Озия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Иоафама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Иоафам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Ахаза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Ахаз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Езекию</a:t>
            </a:r>
            <a:r>
              <a:rPr lang="ru-RU" sz="1600" b="1" dirty="0" smtClean="0">
                <a:solidFill>
                  <a:schemeClr val="tx1"/>
                </a:solidFill>
              </a:rPr>
              <a:t>; </a:t>
            </a:r>
            <a:r>
              <a:rPr lang="ru-RU" sz="1600" b="1" dirty="0" err="1" smtClean="0">
                <a:solidFill>
                  <a:schemeClr val="tx1"/>
                </a:solidFill>
              </a:rPr>
              <a:t>Езекия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Манассию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Манассия</a:t>
            </a:r>
            <a:r>
              <a:rPr lang="ru-RU" sz="1600" b="1" dirty="0">
                <a:solidFill>
                  <a:schemeClr val="tx1"/>
                </a:solidFill>
              </a:rPr>
              <a:t> родил Амона; Амон родил </a:t>
            </a:r>
            <a:r>
              <a:rPr lang="ru-RU" sz="1600" b="1" dirty="0" err="1">
                <a:solidFill>
                  <a:schemeClr val="tx1"/>
                </a:solidFill>
              </a:rPr>
              <a:t>Иосию</a:t>
            </a:r>
            <a:r>
              <a:rPr lang="ru-RU" sz="1600" b="1" dirty="0" smtClean="0">
                <a:solidFill>
                  <a:schemeClr val="tx1"/>
                </a:solidFill>
              </a:rPr>
              <a:t>; </a:t>
            </a:r>
            <a:r>
              <a:rPr lang="ru-RU" sz="1600" b="1" dirty="0" err="1" smtClean="0">
                <a:solidFill>
                  <a:schemeClr val="tx1"/>
                </a:solidFill>
              </a:rPr>
              <a:t>Иосия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Иоакима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Иоаким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Иехонию</a:t>
            </a:r>
            <a:r>
              <a:rPr lang="ru-RU" sz="1600" b="1" dirty="0">
                <a:solidFill>
                  <a:schemeClr val="tx1"/>
                </a:solidFill>
              </a:rPr>
              <a:t> и братьев его, перед переселением в Вавилон</a:t>
            </a:r>
            <a:r>
              <a:rPr lang="ru-RU" sz="1600" b="1" dirty="0" smtClean="0">
                <a:solidFill>
                  <a:schemeClr val="tx1"/>
                </a:solidFill>
              </a:rPr>
              <a:t>. По </a:t>
            </a:r>
            <a:r>
              <a:rPr lang="ru-RU" sz="1600" b="1" dirty="0">
                <a:solidFill>
                  <a:schemeClr val="tx1"/>
                </a:solidFill>
              </a:rPr>
              <a:t>переселении же в Вавилон, </a:t>
            </a:r>
            <a:r>
              <a:rPr lang="ru-RU" sz="1600" b="1" dirty="0" err="1">
                <a:solidFill>
                  <a:srgbClr val="FFC000"/>
                </a:solidFill>
              </a:rPr>
              <a:t>Иехония</a:t>
            </a:r>
            <a:r>
              <a:rPr lang="ru-RU" sz="1600" b="1" dirty="0">
                <a:solidFill>
                  <a:srgbClr val="FFC000"/>
                </a:solidFill>
              </a:rPr>
              <a:t> родил </a:t>
            </a:r>
            <a:r>
              <a:rPr lang="ru-RU" sz="1600" b="1" dirty="0" err="1">
                <a:solidFill>
                  <a:srgbClr val="FFC000"/>
                </a:solidFill>
              </a:rPr>
              <a:t>Салафииля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Салафииль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Зоровавеля</a:t>
            </a:r>
            <a:r>
              <a:rPr lang="ru-RU" sz="1600" b="1" dirty="0" smtClean="0">
                <a:solidFill>
                  <a:schemeClr val="tx1"/>
                </a:solidFill>
              </a:rPr>
              <a:t>;  </a:t>
            </a:r>
            <a:r>
              <a:rPr lang="ru-RU" sz="1600" b="1" dirty="0" err="1" smtClean="0">
                <a:solidFill>
                  <a:schemeClr val="tx1"/>
                </a:solidFill>
              </a:rPr>
              <a:t>Зоровавель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Авиуда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Авиуд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Елиакима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Елиаким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Азора</a:t>
            </a:r>
            <a:r>
              <a:rPr lang="ru-RU" sz="1600" b="1" dirty="0" smtClean="0">
                <a:solidFill>
                  <a:schemeClr val="tx1"/>
                </a:solidFill>
              </a:rPr>
              <a:t>; </a:t>
            </a:r>
            <a:r>
              <a:rPr lang="ru-RU" sz="1600" b="1" dirty="0" err="1" smtClean="0">
                <a:solidFill>
                  <a:schemeClr val="tx1"/>
                </a:solidFill>
              </a:rPr>
              <a:t>Азор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Садока</a:t>
            </a:r>
            <a:r>
              <a:rPr lang="ru-RU" sz="1600" b="1" dirty="0">
                <a:solidFill>
                  <a:schemeClr val="tx1"/>
                </a:solidFill>
              </a:rPr>
              <a:t>; Садок родил </a:t>
            </a:r>
            <a:r>
              <a:rPr lang="ru-RU" sz="1600" b="1" dirty="0" err="1">
                <a:solidFill>
                  <a:schemeClr val="tx1"/>
                </a:solidFill>
              </a:rPr>
              <a:t>Ахима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Ахим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Елиуда</a:t>
            </a:r>
            <a:r>
              <a:rPr lang="ru-RU" sz="1600" b="1" dirty="0" smtClean="0">
                <a:solidFill>
                  <a:schemeClr val="tx1"/>
                </a:solidFill>
              </a:rPr>
              <a:t>; </a:t>
            </a:r>
            <a:r>
              <a:rPr lang="ru-RU" sz="1600" b="1" dirty="0" err="1" smtClean="0">
                <a:solidFill>
                  <a:schemeClr val="tx1"/>
                </a:solidFill>
              </a:rPr>
              <a:t>Елиуд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родил </a:t>
            </a:r>
            <a:r>
              <a:rPr lang="ru-RU" sz="1600" b="1" dirty="0" err="1">
                <a:solidFill>
                  <a:schemeClr val="tx1"/>
                </a:solidFill>
              </a:rPr>
              <a:t>Елеазара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Елеазар</a:t>
            </a:r>
            <a:r>
              <a:rPr lang="ru-RU" sz="1600" b="1" dirty="0">
                <a:solidFill>
                  <a:schemeClr val="tx1"/>
                </a:solidFill>
              </a:rPr>
              <a:t> родил </a:t>
            </a:r>
            <a:r>
              <a:rPr lang="ru-RU" sz="1600" b="1" dirty="0" err="1">
                <a:solidFill>
                  <a:schemeClr val="tx1"/>
                </a:solidFill>
              </a:rPr>
              <a:t>Матфана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  <a:r>
              <a:rPr lang="ru-RU" sz="1600" b="1" dirty="0" err="1">
                <a:solidFill>
                  <a:schemeClr val="tx1"/>
                </a:solidFill>
              </a:rPr>
              <a:t>Матфан</a:t>
            </a:r>
            <a:r>
              <a:rPr lang="ru-RU" sz="1600" b="1" dirty="0">
                <a:solidFill>
                  <a:schemeClr val="tx1"/>
                </a:solidFill>
              </a:rPr>
              <a:t> родил Иакова</a:t>
            </a:r>
            <a:r>
              <a:rPr lang="ru-RU" sz="1600" b="1" dirty="0" smtClean="0">
                <a:solidFill>
                  <a:schemeClr val="tx1"/>
                </a:solidFill>
              </a:rPr>
              <a:t>; </a:t>
            </a:r>
            <a:r>
              <a:rPr lang="ru-RU" sz="1600" b="1" dirty="0" smtClean="0">
                <a:solidFill>
                  <a:schemeClr val="bg1"/>
                </a:solidFill>
              </a:rPr>
              <a:t>Иаков </a:t>
            </a:r>
            <a:r>
              <a:rPr lang="ru-RU" sz="1600" b="1" dirty="0">
                <a:solidFill>
                  <a:schemeClr val="bg1"/>
                </a:solidFill>
              </a:rPr>
              <a:t>родил Иосифа</a:t>
            </a:r>
            <a:r>
              <a:rPr lang="ru-RU" sz="1600" b="1" dirty="0">
                <a:solidFill>
                  <a:schemeClr val="tx1"/>
                </a:solidFill>
              </a:rPr>
              <a:t>, мужа Марии, от Которой родился Иисус, называемый Христос.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44016"/>
            <a:ext cx="4032448" cy="55892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Иисус, начиная Свое служение, был лет тридцати, и был, как думали, Сын </a:t>
            </a:r>
            <a:r>
              <a:rPr lang="ru-RU" sz="1600" b="1" dirty="0">
                <a:solidFill>
                  <a:schemeClr val="bg1"/>
                </a:solidFill>
              </a:rPr>
              <a:t>Иосифов, Илиев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Матфатов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Левиин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Мелхиев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Ианнаев</a:t>
            </a:r>
            <a:r>
              <a:rPr lang="ru-RU" sz="1600" b="1" dirty="0">
                <a:solidFill>
                  <a:schemeClr val="tx1"/>
                </a:solidFill>
              </a:rPr>
              <a:t>, Иосифов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Маттафиев</a:t>
            </a:r>
            <a:r>
              <a:rPr lang="ru-RU" sz="1600" b="1" dirty="0">
                <a:solidFill>
                  <a:schemeClr val="tx1"/>
                </a:solidFill>
              </a:rPr>
              <a:t>, Амосов, Наумов, </a:t>
            </a:r>
            <a:r>
              <a:rPr lang="ru-RU" sz="1600" b="1" dirty="0" err="1">
                <a:solidFill>
                  <a:schemeClr val="tx1"/>
                </a:solidFill>
              </a:rPr>
              <a:t>Еслимов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Наггеев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Маафов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Маттафиев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Семеиев</a:t>
            </a:r>
            <a:r>
              <a:rPr lang="ru-RU" sz="1600" b="1" dirty="0">
                <a:solidFill>
                  <a:schemeClr val="tx1"/>
                </a:solidFill>
              </a:rPr>
              <a:t>, Иосифов, Иудин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Иоаннанов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Рисаев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Зоровавелев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rgbClr val="FFC000"/>
                </a:solidFill>
              </a:rPr>
              <a:t>Салафиилев</a:t>
            </a:r>
            <a:r>
              <a:rPr lang="ru-RU" sz="1600" b="1" dirty="0">
                <a:solidFill>
                  <a:srgbClr val="FFC000"/>
                </a:solidFill>
              </a:rPr>
              <a:t>, </a:t>
            </a:r>
            <a:r>
              <a:rPr lang="ru-RU" sz="1600" b="1" dirty="0" err="1">
                <a:solidFill>
                  <a:srgbClr val="FFC000"/>
                </a:solidFill>
              </a:rPr>
              <a:t>Нириев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Мелхиев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Аддиев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Косамов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Елмодамов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Иров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Иосиев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Елиезеров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Иоримов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Матфатов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Левиин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Симеонов</a:t>
            </a:r>
            <a:r>
              <a:rPr lang="ru-RU" sz="1600" b="1" dirty="0">
                <a:solidFill>
                  <a:schemeClr val="tx1"/>
                </a:solidFill>
              </a:rPr>
              <a:t>, Иудин, Иосифов, </a:t>
            </a:r>
            <a:r>
              <a:rPr lang="ru-RU" sz="1600" b="1" dirty="0" err="1">
                <a:solidFill>
                  <a:schemeClr val="tx1"/>
                </a:solidFill>
              </a:rPr>
              <a:t>Ионанов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Елиакимов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Мелеаев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Маинанов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Маттафаев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Нафанов</a:t>
            </a:r>
            <a:r>
              <a:rPr lang="ru-RU" sz="1600" b="1" dirty="0">
                <a:solidFill>
                  <a:schemeClr val="tx1"/>
                </a:solidFill>
              </a:rPr>
              <a:t>, Давидов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Иессеев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Овидов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Воозов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Салмонов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Наассонов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Аминадавов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Арамов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Есромов</a:t>
            </a:r>
            <a:r>
              <a:rPr lang="ru-RU" sz="1600" b="1" dirty="0">
                <a:solidFill>
                  <a:schemeClr val="tx1"/>
                </a:solidFill>
              </a:rPr>
              <a:t>, Фаресов, Иудин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Иаковлев</a:t>
            </a:r>
            <a:r>
              <a:rPr lang="ru-RU" sz="1600" b="1" dirty="0">
                <a:solidFill>
                  <a:schemeClr val="tx1"/>
                </a:solidFill>
              </a:rPr>
              <a:t>, Исааков, Авраамов, </a:t>
            </a:r>
            <a:r>
              <a:rPr lang="ru-RU" sz="1600" b="1" dirty="0" err="1">
                <a:solidFill>
                  <a:schemeClr val="tx1"/>
                </a:solidFill>
              </a:rPr>
              <a:t>Фаррин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Нахоров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Серухов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Рагавов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Фалеков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Еверов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Салин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Каинанов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Арфаксадов</a:t>
            </a:r>
            <a:r>
              <a:rPr lang="ru-RU" sz="1600" b="1" dirty="0">
                <a:solidFill>
                  <a:schemeClr val="tx1"/>
                </a:solidFill>
              </a:rPr>
              <a:t>, Симов, Ноев, </a:t>
            </a:r>
            <a:r>
              <a:rPr lang="ru-RU" sz="1600" b="1" dirty="0" err="1">
                <a:solidFill>
                  <a:schemeClr val="tx1"/>
                </a:solidFill>
              </a:rPr>
              <a:t>Ламехов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Мафусалов</a:t>
            </a:r>
            <a:r>
              <a:rPr lang="ru-RU" sz="1600" b="1" dirty="0">
                <a:solidFill>
                  <a:schemeClr val="tx1"/>
                </a:solidFill>
              </a:rPr>
              <a:t>, Енохов, Иаредов, </a:t>
            </a:r>
            <a:r>
              <a:rPr lang="ru-RU" sz="1600" b="1" dirty="0" err="1">
                <a:solidFill>
                  <a:schemeClr val="tx1"/>
                </a:solidFill>
              </a:rPr>
              <a:t>Малелеилов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Каинанов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Еносов</a:t>
            </a:r>
            <a:r>
              <a:rPr lang="ru-RU" sz="1600" b="1" dirty="0">
                <a:solidFill>
                  <a:schemeClr val="tx1"/>
                </a:solidFill>
              </a:rPr>
              <a:t>, </a:t>
            </a:r>
            <a:r>
              <a:rPr lang="ru-RU" sz="1600" b="1" dirty="0" err="1">
                <a:solidFill>
                  <a:schemeClr val="tx1"/>
                </a:solidFill>
              </a:rPr>
              <a:t>Сифов</a:t>
            </a:r>
            <a:r>
              <a:rPr lang="ru-RU" sz="1600" b="1" dirty="0">
                <a:solidFill>
                  <a:schemeClr val="tx1"/>
                </a:solidFill>
              </a:rPr>
              <a:t>, Адамов, Божий.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6021288"/>
            <a:ext cx="8640960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Иероним: «</a:t>
            </a:r>
            <a:r>
              <a:rPr lang="ru-RU" sz="1600" b="1" i="1" dirty="0">
                <a:solidFill>
                  <a:schemeClr val="tx1"/>
                </a:solidFill>
              </a:rPr>
              <a:t>В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родословной Спасителя не указывается ни одной святой женщины, а упоминаются только такие из них, которых порицает Священное Писание, чтобы показать, что Пришедший ради грешников, происходя от грешников, изгладил грехи </a:t>
            </a:r>
            <a:r>
              <a:rPr lang="ru-RU" sz="1600" b="1" i="1" dirty="0" smtClean="0">
                <a:solidFill>
                  <a:schemeClr val="tx1"/>
                </a:solidFill>
              </a:rPr>
              <a:t>всех».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805264"/>
            <a:ext cx="8640960" cy="10081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Христианский ученый Юлий </a:t>
            </a:r>
            <a:r>
              <a:rPr lang="ru-RU" sz="1600" b="1" dirty="0" err="1">
                <a:solidFill>
                  <a:schemeClr val="tx1"/>
                </a:solidFill>
              </a:rPr>
              <a:t>Африкан</a:t>
            </a:r>
            <a:r>
              <a:rPr lang="ru-RU" sz="1600" b="1" dirty="0">
                <a:solidFill>
                  <a:schemeClr val="tx1"/>
                </a:solidFill>
              </a:rPr>
              <a:t> объясняет эти разночтения ветхозаветным законом </a:t>
            </a:r>
            <a:r>
              <a:rPr lang="ru-RU" sz="1600" b="1" dirty="0" err="1">
                <a:solidFill>
                  <a:schemeClr val="tx1"/>
                </a:solidFill>
              </a:rPr>
              <a:t>ужичества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«Первенец, которого она родит, останется с именем брата его умершего, чтобы имя его не изгладилось в Израиле»</a:t>
            </a:r>
            <a:r>
              <a:rPr lang="ru-RU" sz="1600" b="1" dirty="0">
                <a:solidFill>
                  <a:schemeClr val="tx1"/>
                </a:solidFill>
              </a:rPr>
              <a:t> (Втор 25:5-6). То есть указывается не биологический отец, а фактический.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805264"/>
            <a:ext cx="864096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Иаков </a:t>
            </a:r>
            <a:r>
              <a:rPr lang="ru-RU" sz="1600" b="1" dirty="0">
                <a:solidFill>
                  <a:schemeClr val="tx1"/>
                </a:solidFill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</a:rPr>
              <a:t>Илий были сводными братьями. </a:t>
            </a:r>
            <a:r>
              <a:rPr lang="ru-RU" sz="1600" b="1" dirty="0">
                <a:solidFill>
                  <a:schemeClr val="tx1"/>
                </a:solidFill>
              </a:rPr>
              <a:t>Отцы у них были разные, но мать одна, Эста. Таким образом, когда Илий умер, Иаков, взяв за себя его жену, восстановил род брата, зачав Иосифа. Отсюда и вышло разногласие, так как св. Лука ведет род Иосифа через </a:t>
            </a:r>
            <a:r>
              <a:rPr lang="ru-RU" sz="1600" b="1" dirty="0" err="1">
                <a:solidFill>
                  <a:schemeClr val="tx1"/>
                </a:solidFill>
              </a:rPr>
              <a:t>Рисая</a:t>
            </a:r>
            <a:r>
              <a:rPr lang="ru-RU" sz="1600" b="1" dirty="0">
                <a:solidFill>
                  <a:schemeClr val="tx1"/>
                </a:solidFill>
              </a:rPr>
              <a:t>, сына </a:t>
            </a:r>
            <a:r>
              <a:rPr lang="ru-RU" sz="1600" b="1" dirty="0" err="1">
                <a:solidFill>
                  <a:schemeClr val="tx1"/>
                </a:solidFill>
              </a:rPr>
              <a:t>Зоровавеля</a:t>
            </a:r>
            <a:r>
              <a:rPr lang="ru-RU" sz="1600" b="1" dirty="0">
                <a:solidFill>
                  <a:schemeClr val="tx1"/>
                </a:solidFill>
              </a:rPr>
              <a:t>, и Илия, а св. Матфей – через </a:t>
            </a:r>
            <a:r>
              <a:rPr lang="ru-RU" sz="1600" b="1" dirty="0" err="1">
                <a:solidFill>
                  <a:schemeClr val="tx1"/>
                </a:solidFill>
              </a:rPr>
              <a:t>Авиуда</a:t>
            </a:r>
            <a:r>
              <a:rPr lang="ru-RU" sz="1600" b="1" dirty="0">
                <a:solidFill>
                  <a:schemeClr val="tx1"/>
                </a:solidFill>
              </a:rPr>
              <a:t>, другого сына </a:t>
            </a:r>
            <a:r>
              <a:rPr lang="ru-RU" sz="1600" b="1" dirty="0" err="1">
                <a:solidFill>
                  <a:schemeClr val="tx1"/>
                </a:solidFill>
              </a:rPr>
              <a:t>Зоровавеля</a:t>
            </a:r>
            <a:r>
              <a:rPr lang="ru-RU" sz="1600" b="1" dirty="0">
                <a:solidFill>
                  <a:schemeClr val="tx1"/>
                </a:solidFill>
              </a:rPr>
              <a:t>, и Иакова.</a:t>
            </a:r>
          </a:p>
        </p:txBody>
      </p:sp>
    </p:spTree>
    <p:extLst>
      <p:ext uri="{BB962C8B-B14F-4D97-AF65-F5344CB8AC3E}">
        <p14:creationId xmlns:p14="http://schemas.microsoft.com/office/powerpoint/2010/main" val="9599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75000"/>
              <a:alpha val="67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Николай Казинов\Desktop\лекции по Н. З\благовестие Захарии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41026"/>
            <a:ext cx="5226727" cy="6912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620688"/>
            <a:ext cx="3384376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Благовестие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Захарии</a:t>
            </a:r>
            <a:r>
              <a:rPr lang="ru-RU" sz="2400" b="1" dirty="0">
                <a:solidFill>
                  <a:schemeClr val="tx1"/>
                </a:solidFill>
              </a:rPr>
              <a:t> о рождении Иоанна Предтечи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1600" y="2870759"/>
            <a:ext cx="2088232" cy="918281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Лк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 1, 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5-25 ст.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4000" tIns="612000" anchor="ctr" anchorCtr="0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100" b="1" dirty="0" err="1"/>
              <a:t>Благовестие</a:t>
            </a:r>
            <a:r>
              <a:rPr lang="ru-RU" sz="3100" b="1" dirty="0"/>
              <a:t> </a:t>
            </a:r>
            <a:r>
              <a:rPr lang="ru-RU" sz="3100" b="1" dirty="0" err="1"/>
              <a:t>Захарии</a:t>
            </a:r>
            <a:r>
              <a:rPr lang="ru-RU" sz="3100" b="1" dirty="0"/>
              <a:t> о рождении Иоанна </a:t>
            </a:r>
            <a:r>
              <a:rPr lang="ru-RU" sz="3100" b="1" dirty="0" smtClean="0"/>
              <a:t>Предтечи </a:t>
            </a:r>
            <a:br>
              <a:rPr lang="ru-RU" sz="3100" b="1" dirty="0" smtClean="0"/>
            </a:br>
            <a:r>
              <a:rPr lang="ru-RU" sz="3100" b="1" dirty="0"/>
              <a:t>(</a:t>
            </a:r>
            <a:r>
              <a:rPr lang="ru-RU" sz="3100" b="1" dirty="0" err="1" smtClean="0">
                <a:cs typeface="Times New Roman" panose="02020603050405020304" pitchFamily="18" charset="0"/>
              </a:rPr>
              <a:t>Лк</a:t>
            </a:r>
            <a:r>
              <a:rPr lang="ru-RU" sz="3100" b="1" dirty="0" smtClean="0">
                <a:cs typeface="Times New Roman" panose="02020603050405020304" pitchFamily="18" charset="0"/>
              </a:rPr>
              <a:t>. 1, 5-25)</a:t>
            </a:r>
            <a:r>
              <a:rPr lang="ru-RU" b="1" dirty="0">
                <a:cs typeface="Times New Roman" panose="02020603050405020304" pitchFamily="18" charset="0"/>
              </a:rPr>
              <a:t/>
            </a:r>
            <a:br>
              <a:rPr lang="ru-RU" b="1" dirty="0"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blipFill dpi="0" rotWithShape="1">
            <a:blip r:embed="rId2">
              <a:alphaModFix amt="2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-25000" contrast="4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0" tIns="180000" rIns="360000" bIns="18000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5. Во дни Ирода, царя Иудейского, был священник из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Авиевой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чреды, именем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Захария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, и жена его из рода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Ааронова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, имя ей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Елисавета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6. Оба они были праведны пред Богом, поступая по всем заповедям и уставам Господним беспорочно.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7. У них не было детей, ибо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Елисавета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была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неплодна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, и оба были уже в летах преклонных.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8. Однажды, когда он в порядке своей чреды служил пред Богом,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9. по жребию, как обыкновенно было у священников, досталось ему войти в храм Господень для каждения,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10. а все множество народа молилось вне во время каждения, —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11. тогда явился ему Ангел Господень, стоя по правую сторону жертвенника кадильного.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12.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Захария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, увидев его, смутился, и страх напал на него.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13. Ангел же сказал ему: не бойся,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Захария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, ибо услышана молитва твоя, и жена твоя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Елисавета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родит тебе сына, и наречешь ему имя: Иоанн;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14. и будет тебе радость и веселие, и многие о рождении его возрадуются,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15. ибо он будет велик пред Господом; не будет пить вина и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сикера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, и Духа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Святаго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исполнится еще от чрева матери своей;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16. и многих из сынов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Израилевых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обратит к Господу Богу их;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17. и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предъидет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пред Ним в духе и силе Илии, чтобы возвратить сердца отцов детям, и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непокоривым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образ мыслей праведников, дабы представить Господу народ приготовленный.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18. И сказал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Захария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Ангелу: по чему я узнаю это? ибо я стар, и жена моя в летах преклонных.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19. Ангел сказал ему в ответ: я Гавриил, предстоящий пред Богом, и послан говорить с тобою и благовестить тебе сие;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20. и вот, ты будешь молчать и не будешь иметь возможности говорить до того дня, как это сбудется, за то, что ты не поверил словам моим, которые сбудутся в свое время.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21. Между тем народ ожидал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Захарию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 и дивился, что он медлит в храме.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22. Он же, выйдя, не мог говорить к ним; и они поняли, что он видел 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видение 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в храме; и он объяснялся с ними знаками, и оставался нем.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23. А когда окончились дни службы его, возвратился в дом свой.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24. После сих дней зачала </a:t>
            </a:r>
            <a:r>
              <a:rPr lang="ru-RU" sz="1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Елисавета</a:t>
            </a: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, жена его, и таилась пять месяцев и говорила: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25. так сотворил мне Господь во дни сии, в которые призрел на меня, чтобы снять с меня поношение между людьми</a:t>
            </a:r>
            <a:r>
              <a:rPr lang="ru-RU" sz="1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0" tIns="180000" rIns="360000" bIns="180000">
            <a:noAutofit/>
          </a:bodyPr>
          <a:lstStyle/>
          <a:p>
            <a:pPr>
              <a:lnSpc>
                <a:spcPct val="90000"/>
              </a:lnSpc>
            </a:pP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200497"/>
            <a:ext cx="4824536" cy="150031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5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стих: 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«Во дни Ирода, царя Иудейского, был священник из </a:t>
            </a:r>
            <a:r>
              <a:rPr lang="ru-RU" sz="2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Авиевой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чреды, именем </a:t>
            </a:r>
            <a:r>
              <a:rPr lang="ru-RU" sz="2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Захария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, и жена его из рода </a:t>
            </a:r>
            <a:r>
              <a:rPr lang="ru-RU" sz="20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Ааронова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имя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ей </a:t>
            </a:r>
            <a:r>
              <a:rPr lang="ru-RU" sz="2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Елисавета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6860" y="1916832"/>
            <a:ext cx="4032448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Ирод</a:t>
            </a:r>
            <a:r>
              <a:rPr lang="ru-RU" dirty="0">
                <a:solidFill>
                  <a:schemeClr val="tx1"/>
                </a:solidFill>
              </a:rPr>
              <a:t>, сын </a:t>
            </a:r>
            <a:r>
              <a:rPr lang="ru-RU" dirty="0" err="1">
                <a:solidFill>
                  <a:schemeClr val="tx1"/>
                </a:solidFill>
              </a:rPr>
              <a:t>Антипатра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согласно </a:t>
            </a:r>
            <a:r>
              <a:rPr lang="ru-RU" dirty="0">
                <a:solidFill>
                  <a:schemeClr val="tx1"/>
                </a:solidFill>
              </a:rPr>
              <a:t>«Иудейским древностям» Иосифа Флавия </a:t>
            </a:r>
            <a:r>
              <a:rPr lang="ru-RU" dirty="0" smtClean="0">
                <a:solidFill>
                  <a:schemeClr val="tx1"/>
                </a:solidFill>
              </a:rPr>
              <a:t>правил в Иудее с 714 по 750 гг. </a:t>
            </a:r>
            <a:r>
              <a:rPr lang="ru-RU" dirty="0">
                <a:solidFill>
                  <a:schemeClr val="tx1"/>
                </a:solidFill>
              </a:rPr>
              <a:t>от основания Рима (5 г. до Р. Х</a:t>
            </a:r>
            <a:r>
              <a:rPr lang="ru-RU" dirty="0" smtClean="0">
                <a:solidFill>
                  <a:schemeClr val="tx1"/>
                </a:solidFill>
              </a:rPr>
              <a:t>.)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6930" y="3356992"/>
            <a:ext cx="4389566" cy="18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err="1" smtClean="0">
                <a:solidFill>
                  <a:schemeClr val="tx1"/>
                </a:solidFill>
              </a:rPr>
              <a:t>Захария</a:t>
            </a:r>
            <a:r>
              <a:rPr lang="ru-RU" dirty="0" smtClean="0">
                <a:solidFill>
                  <a:schemeClr val="tx1"/>
                </a:solidFill>
              </a:rPr>
              <a:t> был священником из </a:t>
            </a:r>
            <a:r>
              <a:rPr lang="ru-RU" dirty="0" err="1" smtClean="0">
                <a:solidFill>
                  <a:schemeClr val="tx1"/>
                </a:solidFill>
              </a:rPr>
              <a:t>Авиевой</a:t>
            </a:r>
            <a:r>
              <a:rPr lang="ru-RU" dirty="0" smtClean="0">
                <a:solidFill>
                  <a:schemeClr val="tx1"/>
                </a:solidFill>
              </a:rPr>
              <a:t> чреды, одной из 24, которая еженедельно сменяла друг друга согласно установлению царя Давида. Распределение служение внутри чреды между священниками происходило путем бросания жребия.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6930" y="5265205"/>
            <a:ext cx="4401128" cy="684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</a:rPr>
              <a:t>Имя </a:t>
            </a:r>
            <a:r>
              <a:rPr lang="ru-RU" b="1" dirty="0" err="1">
                <a:solidFill>
                  <a:schemeClr val="tx1"/>
                </a:solidFill>
              </a:rPr>
              <a:t>Захария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перев. с евр. означает «тот, о ком вспомнил Яхве» или «память Яхве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6930" y="6093296"/>
            <a:ext cx="4332309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tx1"/>
                </a:solidFill>
              </a:rPr>
              <a:t>Имя </a:t>
            </a:r>
            <a:r>
              <a:rPr lang="ru-RU" b="1" dirty="0">
                <a:solidFill>
                  <a:schemeClr val="tx1"/>
                </a:solidFill>
              </a:rPr>
              <a:t>Елизавета </a:t>
            </a:r>
            <a:r>
              <a:rPr lang="ru-RU" dirty="0">
                <a:solidFill>
                  <a:schemeClr val="tx1"/>
                </a:solidFill>
              </a:rPr>
              <a:t>в перев. с евр. означает «клятва Божия», («покой Божий</a:t>
            </a:r>
            <a:r>
              <a:rPr lang="ru-RU" dirty="0" smtClean="0">
                <a:solidFill>
                  <a:schemeClr val="tx1"/>
                </a:solidFill>
              </a:rPr>
              <a:t>»)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098" name="Picture 2" descr="I:\лекции по Н. З\захария м елизав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493"/>
            <a:ext cx="4646930" cy="57547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6073</Words>
  <Application>Microsoft Office PowerPoint</Application>
  <PresentationFormat>Экран (4:3)</PresentationFormat>
  <Paragraphs>283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Лекция 3. Начальный период  евангельской истории:  События, предшествующие  рождеству Христа Спасителя </vt:lpstr>
      <vt:lpstr>Презентация PowerPoint</vt:lpstr>
      <vt:lpstr>Доказательство того, что Пресвятая Дева происходила из рода Давидова</vt:lpstr>
      <vt:lpstr>Пророчества о грядущем Миссии</vt:lpstr>
      <vt:lpstr>Презентация PowerPoint</vt:lpstr>
      <vt:lpstr>Презентация PowerPoint</vt:lpstr>
      <vt:lpstr>Презентация PowerPoint</vt:lpstr>
      <vt:lpstr>Благовестие Захарии о рождении Иоанна Предтечи  (Лк. 1, 5-25) </vt:lpstr>
      <vt:lpstr>Презентация PowerPoint</vt:lpstr>
      <vt:lpstr>Презентация PowerPoint</vt:lpstr>
      <vt:lpstr>Презентация PowerPoint</vt:lpstr>
      <vt:lpstr>Презентация PowerPoint</vt:lpstr>
      <vt:lpstr>8-10 стихи: «Однажды, когда он в порядке своей чреды служил пред Богом, по жребию, как обыкновенно было у священников, досталось ему войти в храм Господень для каждения, а все множество народа молилось вне во время каждения». </vt:lpstr>
      <vt:lpstr>Иерусалимский храм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Благовещение Деве Марии о рождении Господа (Лк. 1, 26 - 38)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Рождество Иоанна Крестителя (Лк. 1, 57-66)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Казинов</dc:creator>
  <cp:lastModifiedBy>Windows User</cp:lastModifiedBy>
  <cp:revision>182</cp:revision>
  <dcterms:created xsi:type="dcterms:W3CDTF">2013-09-23T09:42:55Z</dcterms:created>
  <dcterms:modified xsi:type="dcterms:W3CDTF">2014-10-02T12:59:55Z</dcterms:modified>
</cp:coreProperties>
</file>